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sldIdLst>
    <p:sldId id="426" r:id="rId2"/>
    <p:sldId id="294" r:id="rId3"/>
    <p:sldId id="428" r:id="rId4"/>
    <p:sldId id="434" r:id="rId5"/>
    <p:sldId id="430" r:id="rId6"/>
    <p:sldId id="408" r:id="rId7"/>
    <p:sldId id="431" r:id="rId8"/>
    <p:sldId id="433" r:id="rId9"/>
    <p:sldId id="432" r:id="rId10"/>
    <p:sldId id="435" r:id="rId11"/>
    <p:sldId id="459" r:id="rId12"/>
    <p:sldId id="429" r:id="rId13"/>
    <p:sldId id="465" r:id="rId14"/>
    <p:sldId id="437" r:id="rId15"/>
    <p:sldId id="458" r:id="rId16"/>
    <p:sldId id="439" r:id="rId17"/>
    <p:sldId id="337" r:id="rId18"/>
    <p:sldId id="440" r:id="rId19"/>
    <p:sldId id="443" r:id="rId20"/>
    <p:sldId id="448" r:id="rId21"/>
    <p:sldId id="427" r:id="rId22"/>
    <p:sldId id="445" r:id="rId23"/>
    <p:sldId id="419" r:id="rId24"/>
    <p:sldId id="466" r:id="rId25"/>
    <p:sldId id="332" r:id="rId26"/>
    <p:sldId id="454" r:id="rId27"/>
    <p:sldId id="456" r:id="rId28"/>
    <p:sldId id="411" r:id="rId29"/>
    <p:sldId id="407" r:id="rId30"/>
    <p:sldId id="286" r:id="rId31"/>
    <p:sldId id="292" r:id="rId32"/>
    <p:sldId id="296" r:id="rId33"/>
    <p:sldId id="374" r:id="rId34"/>
    <p:sldId id="401" r:id="rId35"/>
    <p:sldId id="375" r:id="rId36"/>
    <p:sldId id="412" r:id="rId37"/>
    <p:sldId id="293" r:id="rId38"/>
    <p:sldId id="295" r:id="rId39"/>
    <p:sldId id="353" r:id="rId40"/>
    <p:sldId id="453" r:id="rId41"/>
    <p:sldId id="457" r:id="rId42"/>
    <p:sldId id="447" r:id="rId43"/>
    <p:sldId id="357" r:id="rId44"/>
    <p:sldId id="358" r:id="rId45"/>
    <p:sldId id="359" r:id="rId46"/>
    <p:sldId id="356" r:id="rId47"/>
    <p:sldId id="462" r:id="rId48"/>
    <p:sldId id="392" r:id="rId49"/>
    <p:sldId id="396" r:id="rId50"/>
    <p:sldId id="299" r:id="rId51"/>
    <p:sldId id="395" r:id="rId52"/>
    <p:sldId id="461" r:id="rId53"/>
    <p:sldId id="460" r:id="rId54"/>
    <p:sldId id="329" r:id="rId55"/>
    <p:sldId id="272" r:id="rId56"/>
    <p:sldId id="394" r:id="rId57"/>
    <p:sldId id="452" r:id="rId58"/>
    <p:sldId id="402" r:id="rId59"/>
    <p:sldId id="464" r:id="rId60"/>
    <p:sldId id="450" r:id="rId61"/>
    <p:sldId id="451" r:id="rId62"/>
    <p:sldId id="378" r:id="rId63"/>
    <p:sldId id="467" r:id="rId64"/>
    <p:sldId id="382" r:id="rId65"/>
    <p:sldId id="405" r:id="rId66"/>
    <p:sldId id="379" r:id="rId67"/>
    <p:sldId id="449" r:id="rId68"/>
    <p:sldId id="406" r:id="rId69"/>
    <p:sldId id="455" r:id="rId7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0116" autoAdjust="0"/>
  </p:normalViewPr>
  <p:slideViewPr>
    <p:cSldViewPr snapToGrid="0">
      <p:cViewPr varScale="1">
        <p:scale>
          <a:sx n="50" d="100"/>
          <a:sy n="50" d="100"/>
        </p:scale>
        <p:origin x="797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7B933-EE32-4E8F-AEE9-49AE45C9C281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C48B7-4AE1-48ED-9CE9-C9D81D957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76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Movement has derived its name from Emiliano Zapata, a hero of the Mexican Revolution. His rallying cry was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tierra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libertad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(Land and freedom)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C48B7-4AE1-48ED-9CE9-C9D81D957F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693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the United Nations Department of Economic and Social Affairs (2017)</a:t>
            </a:r>
            <a:r>
              <a:rPr lang="en-US" baseline="0" dirty="0" smtClean="0"/>
              <a:t> based on 2010 census data ; https://www.un.org/development/desa/family/wp-content/uploads/sites/23/2018/05/2-1.pdf</a:t>
            </a:r>
          </a:p>
          <a:p>
            <a:r>
              <a:rPr lang="en-US" baseline="0" dirty="0" smtClean="0"/>
              <a:t>https://en.wikipedia.org/wiki/Rebel_Zapatista_Autonomous_Municipalities#cite_note-6</a:t>
            </a:r>
          </a:p>
          <a:p>
            <a:r>
              <a:rPr lang="en-US" baseline="0" dirty="0" smtClean="0"/>
              <a:t>https://anarchyinaction.org/index.php?title=Zapatista-run_Chiapas#cite_note-1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2. https://en.wikipedia.org/wiki/Demographics_of_Mexico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C48B7-4AE1-48ED-9CE9-C9D81D957FF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74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C48B7-4AE1-48ED-9CE9-C9D81D957FF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196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C48B7-4AE1-48ED-9CE9-C9D81D957FF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640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https://docs.google.com/file/d/0B3RELkjXfmoWWF8tOFFyRGNkbnM/edit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C48B7-4AE1-48ED-9CE9-C9D81D957FF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419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opposed to bad government!</a:t>
            </a:r>
          </a:p>
          <a:p>
            <a:r>
              <a:rPr lang="en-US" dirty="0" smtClean="0"/>
              <a:t>https://schoolsforchiapas.org/blog-entry-zapatista-autonomy/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C48B7-4AE1-48ED-9CE9-C9D81D957FF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583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https://www.viewpointmag.com/2018/06/07/what-does-it-mean-to-live-notes-from-the-zapatistas-first-international-gathering-of-politics-art-sport-and-culture-for-women-in-struggle/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C48B7-4AE1-48ED-9CE9-C9D81D957FF2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202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-John Dewey Quote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65E67-815D-430F-A40E-FC66303736ED}" type="slidenum">
              <a:rPr lang="en-IN" smtClean="0"/>
              <a:t>48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93737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https://openrevolt.info/2011/12/28/zapatista-autonomous-education/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C48B7-4AE1-48ED-9CE9-C9D81D957FF2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585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C48B7-4AE1-48ED-9CE9-C9D81D957FF2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224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C48B7-4AE1-48ED-9CE9-C9D81D957FF2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56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Map/ NAFTA ///</a:t>
            </a:r>
            <a:r>
              <a:rPr lang="en-US" baseline="0" dirty="0" smtClean="0"/>
              <a:t> </a:t>
            </a:r>
            <a:r>
              <a:rPr lang="en-US" dirty="0" smtClean="0"/>
              <a:t>1 Jan 1994:  </a:t>
            </a:r>
            <a:r>
              <a:rPr lang="en-US" dirty="0" err="1" smtClean="0"/>
              <a:t>Ejercito</a:t>
            </a:r>
            <a:r>
              <a:rPr lang="en-US" baseline="0" dirty="0" smtClean="0"/>
              <a:t> Zapatista </a:t>
            </a:r>
            <a:r>
              <a:rPr lang="en-US" baseline="0" dirty="0" err="1" smtClean="0"/>
              <a:t>Denacional</a:t>
            </a:r>
            <a:r>
              <a:rPr lang="en-US" baseline="0" dirty="0" smtClean="0"/>
              <a:t> Liberation (EZDL) occupied 4 </a:t>
            </a:r>
            <a:r>
              <a:rPr lang="en-US" baseline="0" dirty="0" err="1" smtClean="0"/>
              <a:t>Chiapian</a:t>
            </a:r>
            <a:r>
              <a:rPr lang="en-US" baseline="0" dirty="0" smtClean="0"/>
              <a:t> towns : first post modern revolution  of indigenous people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C48B7-4AE1-48ED-9CE9-C9D81D957F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7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Today the symbol of the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caracol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expresses the ideals of small community government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C48B7-4AE1-48ED-9CE9-C9D81D957FF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573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Contrast with the popular saying of behind every successful man is a woman. Look at body language.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C48B7-4AE1-48ED-9CE9-C9D81D957FF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67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C48B7-4AE1-48ED-9CE9-C9D81D957FF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10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C48B7-4AE1-48ED-9CE9-C9D81D957FF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49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// Chiapas population vs  Mexico population and area 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indigenoeus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percentage of population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chiapas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in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mexico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//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Quotes from Laura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Gottesdiener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2014, independent journalist, thenation.com and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Ryan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Mallett-Outtrim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(2016) , LINKS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C48B7-4AE1-48ED-9CE9-C9D81D957FF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7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smtClean="0"/>
              <a:t>Recognized </a:t>
            </a:r>
            <a:r>
              <a:rPr lang="en-US" sz="1200" dirty="0" smtClean="0"/>
              <a:t>by their black ski masks and red bandanas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C48B7-4AE1-48ED-9CE9-C9D81D957FF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65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the United Nations Department of Economic and Social Affairs (2017)</a:t>
            </a:r>
            <a:r>
              <a:rPr lang="en-US" baseline="0" dirty="0" smtClean="0"/>
              <a:t> based on 2010 census data ; https://www.un.org/development/desa/family/wp-content/uploads/sites/23/2018/05/2-1.pdf</a:t>
            </a:r>
          </a:p>
          <a:p>
            <a:r>
              <a:rPr lang="en-US" baseline="0" dirty="0" smtClean="0"/>
              <a:t>https://en.wikipedia.org/wiki/Rebel_Zapatista_Autonomous_Municipalities#cite_note-6</a:t>
            </a:r>
          </a:p>
          <a:p>
            <a:r>
              <a:rPr lang="en-US" baseline="0" dirty="0" smtClean="0"/>
              <a:t>https://anarchyinaction.org/index.php?title=Zapatista-run_Chiapas#cite_note-1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2. https://en.wikipedia.org/wiki/Demographics_of_Mexico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C48B7-4AE1-48ED-9CE9-C9D81D957FF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6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7919-C5E8-4047-9ED0-0FC5C97F1EF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042E-2EB1-471B-9E21-C840495B5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82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7919-C5E8-4047-9ED0-0FC5C97F1EF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042E-2EB1-471B-9E21-C840495B5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74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7919-C5E8-4047-9ED0-0FC5C97F1EF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042E-2EB1-471B-9E21-C840495B5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11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7919-C5E8-4047-9ED0-0FC5C97F1EF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042E-2EB1-471B-9E21-C840495B5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66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7919-C5E8-4047-9ED0-0FC5C97F1EF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042E-2EB1-471B-9E21-C840495B5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78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7919-C5E8-4047-9ED0-0FC5C97F1EF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042E-2EB1-471B-9E21-C840495B5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10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7919-C5E8-4047-9ED0-0FC5C97F1EF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042E-2EB1-471B-9E21-C840495B5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1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7919-C5E8-4047-9ED0-0FC5C97F1EF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042E-2EB1-471B-9E21-C840495B5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79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7919-C5E8-4047-9ED0-0FC5C97F1EF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042E-2EB1-471B-9E21-C840495B5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88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7919-C5E8-4047-9ED0-0FC5C97F1EF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042E-2EB1-471B-9E21-C840495B5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67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7919-C5E8-4047-9ED0-0FC5C97F1EF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042E-2EB1-471B-9E21-C840495B5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7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47919-C5E8-4047-9ED0-0FC5C97F1EF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B042E-2EB1-471B-9E21-C840495B5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5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4597" y="344774"/>
            <a:ext cx="10837888" cy="3492708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+mn-lt"/>
              </a:rPr>
              <a:t>ZAPATISTA</a:t>
            </a:r>
            <a:r>
              <a:rPr lang="en-US" sz="8000" dirty="0" smtClean="0">
                <a:latin typeface="+mn-lt"/>
              </a:rPr>
              <a:t/>
            </a:r>
            <a:br>
              <a:rPr lang="en-US" sz="8000" dirty="0" smtClean="0">
                <a:latin typeface="+mn-lt"/>
              </a:rPr>
            </a:br>
            <a:r>
              <a:rPr lang="en-US" sz="3600" b="1" dirty="0" smtClean="0">
                <a:latin typeface="+mn-lt"/>
              </a:rPr>
              <a:t/>
            </a:r>
            <a:br>
              <a:rPr lang="en-US" sz="3600" b="1" dirty="0" smtClean="0">
                <a:latin typeface="+mn-lt"/>
              </a:rPr>
            </a:br>
            <a:r>
              <a:rPr lang="en-US" sz="5400" b="1" dirty="0" smtClean="0">
                <a:latin typeface="+mn-lt"/>
              </a:rPr>
              <a:t>Incredible Indigenous Movement </a:t>
            </a:r>
            <a:br>
              <a:rPr lang="en-US" sz="5400" b="1" dirty="0" smtClean="0">
                <a:latin typeface="+mn-lt"/>
              </a:rPr>
            </a:br>
            <a:r>
              <a:rPr lang="en-US" sz="5400" b="1" dirty="0" smtClean="0">
                <a:latin typeface="+mn-lt"/>
              </a:rPr>
              <a:t>for a Good Society </a:t>
            </a:r>
            <a:r>
              <a:rPr lang="en-US" sz="5400" b="1" dirty="0" smtClean="0"/>
              <a:t> 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11705"/>
            <a:ext cx="9144000" cy="2259116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6000" dirty="0" smtClean="0"/>
              <a:t>CHIAPAS , MEXICO </a:t>
            </a:r>
          </a:p>
          <a:p>
            <a:r>
              <a:rPr lang="en-US" sz="6000" dirty="0" smtClean="0"/>
              <a:t>Started 1994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57118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4302" y="177420"/>
            <a:ext cx="9728616" cy="58186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i="1" dirty="0" err="1" smtClean="0"/>
              <a:t>Cuando</a:t>
            </a:r>
            <a:r>
              <a:rPr lang="en-US" sz="6000" i="1" dirty="0" smtClean="0"/>
              <a:t> Una </a:t>
            </a:r>
            <a:r>
              <a:rPr lang="en-US" sz="6000" i="1" dirty="0" err="1" smtClean="0"/>
              <a:t>Mujer</a:t>
            </a:r>
            <a:r>
              <a:rPr lang="en-US" sz="6000" i="1" dirty="0" smtClean="0"/>
              <a:t> Avanza, </a:t>
            </a:r>
          </a:p>
          <a:p>
            <a:pPr marL="0" indent="0" algn="ctr">
              <a:buNone/>
            </a:pPr>
            <a:r>
              <a:rPr lang="en-US" sz="6000" i="1" dirty="0" smtClean="0"/>
              <a:t>No Hay Hombre Que Retrocede</a:t>
            </a:r>
          </a:p>
          <a:p>
            <a:pPr marL="0" indent="0" algn="ctr">
              <a:buNone/>
            </a:pPr>
            <a:endParaRPr lang="en-US" sz="6000" b="1" dirty="0" smtClean="0"/>
          </a:p>
          <a:p>
            <a:pPr marL="0" indent="0" algn="ctr">
              <a:buNone/>
            </a:pPr>
            <a:r>
              <a:rPr lang="en-US" sz="6000" b="1" dirty="0" smtClean="0"/>
              <a:t>When a Woman Advances, </a:t>
            </a:r>
          </a:p>
          <a:p>
            <a:pPr marL="0" indent="0" algn="ctr">
              <a:buNone/>
            </a:pPr>
            <a:r>
              <a:rPr lang="en-US" sz="6000" b="1" dirty="0" smtClean="0"/>
              <a:t>No Man is Left Behind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4745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51560" y="530224"/>
            <a:ext cx="10515600" cy="55810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i="1" dirty="0"/>
              <a:t>“</a:t>
            </a:r>
            <a:r>
              <a:rPr lang="en-US" sz="6000" b="1" i="1" dirty="0"/>
              <a:t>from below and the left” </a:t>
            </a:r>
            <a:r>
              <a:rPr lang="en-US" sz="6000" b="1" i="1" dirty="0" smtClean="0"/>
              <a:t> </a:t>
            </a:r>
          </a:p>
          <a:p>
            <a:pPr marL="0" indent="0" algn="ctr">
              <a:buNone/>
            </a:pPr>
            <a:r>
              <a:rPr lang="en-US" sz="6000" dirty="0" smtClean="0"/>
              <a:t>work collectively </a:t>
            </a:r>
          </a:p>
          <a:p>
            <a:pPr marL="0" indent="0" algn="ctr">
              <a:buNone/>
            </a:pPr>
            <a:r>
              <a:rPr lang="en-US" sz="6000" dirty="0" smtClean="0"/>
              <a:t>from </a:t>
            </a:r>
            <a:r>
              <a:rPr lang="en-US" sz="6000" dirty="0"/>
              <a:t>the heart </a:t>
            </a: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and </a:t>
            </a:r>
            <a:r>
              <a:rPr lang="en-US" sz="6000" dirty="0"/>
              <a:t>from a  position </a:t>
            </a: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of </a:t>
            </a:r>
            <a:r>
              <a:rPr lang="en-US" sz="6000" dirty="0"/>
              <a:t>lower social status </a:t>
            </a: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that </a:t>
            </a:r>
            <a:r>
              <a:rPr lang="en-US" sz="6000" dirty="0"/>
              <a:t>does not seek </a:t>
            </a:r>
            <a:r>
              <a:rPr lang="en-US" sz="6000" dirty="0" smtClean="0"/>
              <a:t>prestige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25618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34517" y="1031146"/>
            <a:ext cx="10515600" cy="4351338"/>
          </a:xfrm>
        </p:spPr>
        <p:txBody>
          <a:bodyPr>
            <a:normAutofit lnSpcReduction="10000"/>
          </a:bodyPr>
          <a:lstStyle/>
          <a:p>
            <a:pPr marL="457200" lvl="1" indent="0" algn="ctr">
              <a:buNone/>
            </a:pPr>
            <a:r>
              <a:rPr lang="en-US" sz="6000" b="1" i="1" dirty="0"/>
              <a:t>“Para </a:t>
            </a:r>
            <a:r>
              <a:rPr lang="en-US" sz="6000" b="1" i="1" dirty="0" err="1"/>
              <a:t>Todos</a:t>
            </a:r>
            <a:r>
              <a:rPr lang="en-US" sz="6000" b="1" i="1" dirty="0"/>
              <a:t> </a:t>
            </a:r>
            <a:r>
              <a:rPr lang="en-US" sz="6000" b="1" i="1" dirty="0" err="1"/>
              <a:t>Todo</a:t>
            </a:r>
            <a:r>
              <a:rPr lang="en-US" sz="6000" b="1" i="1" dirty="0"/>
              <a:t>, </a:t>
            </a:r>
            <a:endParaRPr lang="en-US" sz="6000" b="1" i="1" dirty="0" smtClean="0"/>
          </a:p>
          <a:p>
            <a:pPr marL="457200" lvl="1" indent="0" algn="ctr">
              <a:buNone/>
            </a:pPr>
            <a:r>
              <a:rPr lang="en-US" sz="6000" b="1" i="1" dirty="0" smtClean="0"/>
              <a:t>Para </a:t>
            </a:r>
            <a:r>
              <a:rPr lang="en-US" sz="6000" b="1" i="1" dirty="0" err="1"/>
              <a:t>Nosotros</a:t>
            </a:r>
            <a:r>
              <a:rPr lang="en-US" sz="6000" b="1" i="1" dirty="0"/>
              <a:t> Nada” </a:t>
            </a:r>
          </a:p>
          <a:p>
            <a:pPr marL="0" indent="0">
              <a:buNone/>
            </a:pPr>
            <a:r>
              <a:rPr lang="en-US" sz="6000" b="1" i="1" dirty="0"/>
              <a:t>    </a:t>
            </a:r>
            <a:endParaRPr lang="en-US" sz="6000" b="1" i="1" dirty="0" smtClean="0"/>
          </a:p>
          <a:p>
            <a:pPr marL="0" indent="0" algn="ctr">
              <a:buNone/>
            </a:pPr>
            <a:r>
              <a:rPr lang="en-US" sz="6000" b="1" i="1" dirty="0" smtClean="0"/>
              <a:t>Everything </a:t>
            </a:r>
            <a:r>
              <a:rPr lang="en-US" sz="6000" b="1" i="1" dirty="0"/>
              <a:t>for everyone, Nothing for us!</a:t>
            </a:r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10203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01040" y="124650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/>
              <a:t>ZAPATISTA </a:t>
            </a:r>
          </a:p>
          <a:p>
            <a:pPr marL="0" indent="0" algn="ctr">
              <a:buNone/>
            </a:pPr>
            <a:r>
              <a:rPr lang="en-US" sz="8800" dirty="0" smtClean="0"/>
              <a:t>HISTORY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318757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16280" y="609600"/>
            <a:ext cx="10798175" cy="58826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/>
              <a:t>1 January 1994 </a:t>
            </a:r>
            <a:endParaRPr lang="en-US" sz="3600" b="1" dirty="0" smtClean="0"/>
          </a:p>
          <a:p>
            <a:r>
              <a:rPr lang="en-US" sz="3600" dirty="0" smtClean="0"/>
              <a:t>An </a:t>
            </a:r>
            <a:r>
              <a:rPr lang="en-US" sz="3600" dirty="0"/>
              <a:t>armed rebellion by the rag tag </a:t>
            </a:r>
            <a:r>
              <a:rPr lang="en-US" sz="3600" dirty="0" smtClean="0"/>
              <a:t>army –EZLN - </a:t>
            </a:r>
            <a:r>
              <a:rPr lang="en-US" sz="3600" dirty="0"/>
              <a:t> Zapatista Army of National Liberation </a:t>
            </a:r>
            <a:endParaRPr lang="en-US" sz="3600" dirty="0" smtClean="0"/>
          </a:p>
          <a:p>
            <a:r>
              <a:rPr lang="en-US" sz="3600" dirty="0" smtClean="0"/>
              <a:t>that </a:t>
            </a:r>
            <a:r>
              <a:rPr lang="en-US" sz="3600" dirty="0"/>
              <a:t>had  </a:t>
            </a:r>
            <a:r>
              <a:rPr lang="en-US" sz="3600" b="1" dirty="0"/>
              <a:t>one-third women</a:t>
            </a:r>
            <a:endParaRPr lang="en-US" sz="3600" dirty="0"/>
          </a:p>
          <a:p>
            <a:r>
              <a:rPr lang="en-US" sz="3600" dirty="0" smtClean="0"/>
              <a:t>occupied </a:t>
            </a:r>
            <a:r>
              <a:rPr lang="en-US" sz="3600" dirty="0"/>
              <a:t>a </a:t>
            </a:r>
            <a:r>
              <a:rPr lang="en-US" sz="3600" dirty="0" smtClean="0"/>
              <a:t>Chiapas </a:t>
            </a:r>
            <a:r>
              <a:rPr lang="en-US" sz="3600" dirty="0"/>
              <a:t>town called San </a:t>
            </a:r>
            <a:r>
              <a:rPr lang="en-US" sz="3600" dirty="0" err="1"/>
              <a:t>Cristóbal</a:t>
            </a:r>
            <a:r>
              <a:rPr lang="en-US" sz="3600" dirty="0"/>
              <a:t>, Mexico after a decade of being </a:t>
            </a:r>
            <a:r>
              <a:rPr lang="en-US" sz="3600" dirty="0" smtClean="0"/>
              <a:t>underground</a:t>
            </a:r>
          </a:p>
          <a:p>
            <a:r>
              <a:rPr lang="en-US" sz="3600" dirty="0" smtClean="0"/>
              <a:t>demanding </a:t>
            </a:r>
            <a:r>
              <a:rPr lang="en-US" sz="3600" dirty="0"/>
              <a:t>“work, land, housing, food, health, education, culture, independence, liberty, democracy, justice and peace”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5456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063624"/>
            <a:ext cx="9418320" cy="49104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8000" dirty="0" smtClean="0"/>
              <a:t>EZLN </a:t>
            </a:r>
            <a:endParaRPr lang="es-ES" sz="8000" dirty="0"/>
          </a:p>
          <a:p>
            <a:pPr marL="0" indent="0" algn="ctr">
              <a:buNone/>
            </a:pPr>
            <a:endParaRPr lang="es-ES" sz="4800" i="1" dirty="0" smtClean="0"/>
          </a:p>
          <a:p>
            <a:pPr marL="0" indent="0" algn="ctr">
              <a:buNone/>
            </a:pPr>
            <a:r>
              <a:rPr lang="es-ES" sz="4800" i="1" dirty="0" smtClean="0"/>
              <a:t>Ejército </a:t>
            </a:r>
            <a:r>
              <a:rPr lang="es-ES" sz="4800" i="1" dirty="0"/>
              <a:t>Zapatista de Liberación Nacional </a:t>
            </a:r>
            <a:endParaRPr lang="es-ES" sz="4800" i="1" dirty="0" smtClean="0"/>
          </a:p>
          <a:p>
            <a:pPr marL="0" indent="0" algn="ctr">
              <a:buNone/>
            </a:pPr>
            <a:endParaRPr lang="es-ES" sz="4800" i="1" dirty="0" smtClean="0"/>
          </a:p>
          <a:p>
            <a:pPr marL="0" indent="0" algn="ctr">
              <a:buNone/>
            </a:pPr>
            <a:r>
              <a:rPr lang="es-ES" sz="4800" dirty="0" smtClean="0"/>
              <a:t>Zapatista </a:t>
            </a:r>
            <a:r>
              <a:rPr lang="es-ES" sz="4800" dirty="0" err="1"/>
              <a:t>National</a:t>
            </a:r>
            <a:r>
              <a:rPr lang="es-ES" sz="4800" dirty="0"/>
              <a:t> </a:t>
            </a:r>
            <a:r>
              <a:rPr lang="es-ES" sz="4800" dirty="0" err="1"/>
              <a:t>Liberation</a:t>
            </a:r>
            <a:r>
              <a:rPr lang="es-ES" sz="4800" dirty="0"/>
              <a:t> </a:t>
            </a:r>
            <a:r>
              <a:rPr lang="es-ES" sz="4800" dirty="0" err="1" smtClean="0"/>
              <a:t>Army</a:t>
            </a:r>
            <a:r>
              <a:rPr lang="es-ES" sz="4800" dirty="0" smtClean="0"/>
              <a:t> </a:t>
            </a:r>
            <a:r>
              <a:rPr lang="en-US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7003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+mn-lt"/>
              </a:rPr>
              <a:t>New Year revolt 1994– brief armed uprising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626" y="1109272"/>
            <a:ext cx="11137692" cy="5321508"/>
          </a:xfrm>
        </p:spPr>
        <p:txBody>
          <a:bodyPr>
            <a:noAutofit/>
          </a:bodyPr>
          <a:lstStyle/>
          <a:p>
            <a:r>
              <a:rPr lang="es-ES" sz="3200" dirty="0" smtClean="0"/>
              <a:t>EZLN </a:t>
            </a:r>
            <a:r>
              <a:rPr lang="en-US" sz="3200" dirty="0" smtClean="0"/>
              <a:t>guerillas </a:t>
            </a:r>
            <a:r>
              <a:rPr lang="en-US" sz="3200" dirty="0"/>
              <a:t>liberated political prisoners, stormed military barracks, occupied government offices, set fire to trumped-up files </a:t>
            </a:r>
            <a:endParaRPr lang="en-US" sz="3200" dirty="0" smtClean="0"/>
          </a:p>
          <a:p>
            <a:r>
              <a:rPr lang="en-US" sz="3200" dirty="0" smtClean="0"/>
              <a:t>and </a:t>
            </a:r>
            <a:r>
              <a:rPr lang="en-US" sz="3200" dirty="0"/>
              <a:t>announced Zapatista ‘</a:t>
            </a:r>
            <a:r>
              <a:rPr lang="en-US" sz="3200" b="1" dirty="0"/>
              <a:t>Women’s Revolutionary Law.’ </a:t>
            </a:r>
            <a:endParaRPr lang="en-US" sz="3200" b="1" dirty="0" smtClean="0"/>
          </a:p>
          <a:p>
            <a:r>
              <a:rPr lang="en-US" sz="3200" dirty="0" smtClean="0"/>
              <a:t>In </a:t>
            </a:r>
            <a:r>
              <a:rPr lang="en-US" sz="3200" dirty="0"/>
              <a:t>the rural countryside, Zapatista soldiers also reclaimed dispossessed land by kicking affluent property-owning bosses off </a:t>
            </a:r>
            <a:r>
              <a:rPr lang="en-US" sz="3200" dirty="0" smtClean="0"/>
              <a:t>plantation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The skirmishes and exchange of bullets between the EZLN and federal army lasted a total of </a:t>
            </a:r>
            <a:r>
              <a:rPr lang="en-US" sz="3200" b="1" dirty="0"/>
              <a:t>only 12 days, </a:t>
            </a:r>
            <a:r>
              <a:rPr lang="en-US" sz="3200" dirty="0"/>
              <a:t>after which a ceasefire was negotiated.</a:t>
            </a:r>
          </a:p>
        </p:txBody>
      </p:sp>
    </p:spTree>
    <p:extLst>
      <p:ext uri="{BB962C8B-B14F-4D97-AF65-F5344CB8AC3E}">
        <p14:creationId xmlns:p14="http://schemas.microsoft.com/office/powerpoint/2010/main" val="285767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5804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From  1994 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666" y="1360929"/>
            <a:ext cx="11362544" cy="4979909"/>
          </a:xfrm>
        </p:spPr>
        <p:txBody>
          <a:bodyPr>
            <a:noAutofit/>
          </a:bodyPr>
          <a:lstStyle/>
          <a:p>
            <a:r>
              <a:rPr lang="en-US" sz="3600" dirty="0" smtClean="0"/>
              <a:t>Massive violent clampdown by the Mexican government </a:t>
            </a:r>
          </a:p>
          <a:p>
            <a:r>
              <a:rPr lang="en-US" sz="3600" dirty="0" smtClean="0"/>
              <a:t>Followed by a decade of repression- </a:t>
            </a:r>
            <a:r>
              <a:rPr lang="en-US" sz="3600" dirty="0"/>
              <a:t>H</a:t>
            </a:r>
            <a:r>
              <a:rPr lang="en-US" sz="3600" dirty="0" smtClean="0"/>
              <a:t>uman </a:t>
            </a:r>
            <a:r>
              <a:rPr lang="en-US" sz="3600" dirty="0"/>
              <a:t>R</a:t>
            </a:r>
            <a:r>
              <a:rPr lang="en-US" sz="3600" dirty="0" smtClean="0"/>
              <a:t>ights </a:t>
            </a:r>
            <a:r>
              <a:rPr lang="en-US" sz="3600" dirty="0"/>
              <a:t>W</a:t>
            </a:r>
            <a:r>
              <a:rPr lang="en-US" sz="3600" dirty="0" smtClean="0"/>
              <a:t>atch uncovering mass graves/ torture accounts/ killing of key leaders / and false promises and betrayals by the government</a:t>
            </a:r>
          </a:p>
          <a:p>
            <a:r>
              <a:rPr lang="en-US" sz="3600" dirty="0" smtClean="0"/>
              <a:t>March and protests by people in Mexico city and all over the world against state repression on Zapatistas </a:t>
            </a:r>
          </a:p>
          <a:p>
            <a:r>
              <a:rPr lang="en-US" sz="3600" dirty="0" smtClean="0"/>
              <a:t>EZLN is now known for its peaceful mobilizations, dialogue with civil society and direct democracy structures </a:t>
            </a:r>
          </a:p>
        </p:txBody>
      </p:sp>
    </p:spTree>
    <p:extLst>
      <p:ext uri="{BB962C8B-B14F-4D97-AF65-F5344CB8AC3E}">
        <p14:creationId xmlns:p14="http://schemas.microsoft.com/office/powerpoint/2010/main" val="169060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9098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Why 1</a:t>
            </a:r>
            <a:r>
              <a:rPr lang="en-US" b="1" baseline="30000" dirty="0" smtClean="0">
                <a:latin typeface="+mn-lt"/>
              </a:rPr>
              <a:t>st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>
                <a:latin typeface="+mn-lt"/>
              </a:rPr>
              <a:t>Jan </a:t>
            </a:r>
            <a:r>
              <a:rPr lang="en-US" b="1" dirty="0" smtClean="0">
                <a:latin typeface="+mn-lt"/>
              </a:rPr>
              <a:t>1994?  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37" y="1424066"/>
            <a:ext cx="10971663" cy="4736891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day of NAFTA : </a:t>
            </a:r>
            <a:r>
              <a:rPr lang="en-US" sz="3200" dirty="0"/>
              <a:t>the North American </a:t>
            </a:r>
            <a:r>
              <a:rPr lang="en-US" sz="3200" dirty="0" smtClean="0"/>
              <a:t>Free </a:t>
            </a:r>
            <a:r>
              <a:rPr lang="en-US" sz="3200" dirty="0"/>
              <a:t>T</a:t>
            </a:r>
            <a:r>
              <a:rPr lang="en-US" sz="3200" dirty="0" smtClean="0"/>
              <a:t>rade </a:t>
            </a:r>
            <a:r>
              <a:rPr lang="en-US" sz="3200" dirty="0"/>
              <a:t>A</a:t>
            </a:r>
            <a:r>
              <a:rPr lang="en-US" sz="3200" dirty="0" smtClean="0"/>
              <a:t>greement signed by </a:t>
            </a:r>
            <a:r>
              <a:rPr lang="en-US" sz="3200" dirty="0"/>
              <a:t>M</a:t>
            </a:r>
            <a:r>
              <a:rPr lang="en-US" sz="3200" dirty="0" smtClean="0"/>
              <a:t>exico</a:t>
            </a:r>
          </a:p>
          <a:p>
            <a:r>
              <a:rPr lang="en-US" sz="3200" dirty="0" smtClean="0"/>
              <a:t>a </a:t>
            </a:r>
            <a:r>
              <a:rPr lang="en-US" sz="3200" dirty="0"/>
              <a:t>triblock treaty  </a:t>
            </a:r>
            <a:r>
              <a:rPr lang="en-US" sz="3200" dirty="0" smtClean="0"/>
              <a:t>-Mexico; United </a:t>
            </a:r>
            <a:r>
              <a:rPr lang="en-US" sz="3200" dirty="0"/>
              <a:t>States and </a:t>
            </a:r>
            <a:r>
              <a:rPr lang="en-US" sz="3200" dirty="0" smtClean="0"/>
              <a:t>Canada; to eliminate </a:t>
            </a:r>
            <a:r>
              <a:rPr lang="en-US" sz="3200" dirty="0"/>
              <a:t>trade tariffs. </a:t>
            </a:r>
          </a:p>
          <a:p>
            <a:r>
              <a:rPr lang="en-US" sz="3200" dirty="0"/>
              <a:t>But NAFTA </a:t>
            </a:r>
            <a:r>
              <a:rPr lang="en-US" sz="3200" dirty="0" smtClean="0"/>
              <a:t>- </a:t>
            </a:r>
            <a:r>
              <a:rPr lang="en-US" sz="3200" dirty="0"/>
              <a:t>a "death certificate" for Mexico's indigenous farmers</a:t>
            </a:r>
          </a:p>
          <a:p>
            <a:r>
              <a:rPr lang="en-US" sz="3200" dirty="0"/>
              <a:t>Involved mass importation of U.S. government-subsidized corn</a:t>
            </a:r>
          </a:p>
          <a:p>
            <a:r>
              <a:rPr lang="en-US" sz="3200" dirty="0"/>
              <a:t>And Mexican government revoking rights of farmers to their small holdings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2735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3131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+mn-lt"/>
              </a:rPr>
              <a:t>Shocking? </a:t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or </a:t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long time coming revolt in 1994?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60905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From the </a:t>
            </a:r>
            <a:r>
              <a:rPr lang="en-US" sz="3200" dirty="0" smtClean="0"/>
              <a:t>forgotten </a:t>
            </a:r>
            <a:r>
              <a:rPr lang="en-US" sz="3200" dirty="0"/>
              <a:t>Chiapas:  a highly marginalized and resentful and abused population -- indigenous people --stripped of their lands, and in many cases turned into almost slaves on their own land</a:t>
            </a:r>
          </a:p>
          <a:p>
            <a:r>
              <a:rPr lang="en-US" sz="3000" i="1" dirty="0" smtClean="0"/>
              <a:t>“</a:t>
            </a:r>
            <a:r>
              <a:rPr lang="en-US" sz="3200" i="1" dirty="0" smtClean="0"/>
              <a:t>A popular uprising against government-backed globalization led by an all but forgotten people: it was an event that seemed unthinkable. And yet surging out of the jungles came a movement of people with no market value and the audacity to refuse to disappear.”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7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What is the  Zapatista Movement ? 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407555" cy="462822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By indigenous people of Chiapas state of Mexico </a:t>
            </a:r>
          </a:p>
          <a:p>
            <a:r>
              <a:rPr lang="en-US" sz="4000" dirty="0" smtClean="0"/>
              <a:t>An anti-globalization</a:t>
            </a:r>
            <a:r>
              <a:rPr lang="en-US" sz="4000" dirty="0"/>
              <a:t>, anti-neo </a:t>
            </a:r>
            <a:r>
              <a:rPr lang="en-US" sz="4000" dirty="0" smtClean="0"/>
              <a:t>liberalism movement; anti INDUSTRIALISM movement  </a:t>
            </a:r>
          </a:p>
          <a:p>
            <a:r>
              <a:rPr lang="en-US" sz="4000" dirty="0" smtClean="0"/>
              <a:t>An indigenous rights</a:t>
            </a:r>
            <a:r>
              <a:rPr lang="en-US" sz="4000" dirty="0"/>
              <a:t> </a:t>
            </a:r>
            <a:r>
              <a:rPr lang="en-US" sz="4000" dirty="0" smtClean="0"/>
              <a:t>movement.</a:t>
            </a:r>
            <a:endParaRPr lang="en-US" sz="4000" dirty="0"/>
          </a:p>
          <a:p>
            <a:r>
              <a:rPr lang="en-US" sz="4000" dirty="0" smtClean="0"/>
              <a:t>A Movement for rebuilding a new future of hope, liberation, inclusivity and gender equality </a:t>
            </a:r>
          </a:p>
          <a:p>
            <a:r>
              <a:rPr lang="en-US" sz="4000" dirty="0" smtClean="0"/>
              <a:t>And of </a:t>
            </a:r>
            <a:r>
              <a:rPr lang="en-US" sz="4000" b="1" dirty="0" smtClean="0"/>
              <a:t>ecological consciousness!</a:t>
            </a:r>
          </a:p>
          <a:p>
            <a:pPr marL="457200" lvl="1" indent="0">
              <a:buNone/>
            </a:pPr>
            <a:endParaRPr lang="en-US" sz="36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62011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44183" y="838200"/>
            <a:ext cx="9803568" cy="57673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i="1" dirty="0" smtClean="0">
                <a:latin typeface="+mn-lt"/>
              </a:rPr>
              <a:t>We cover our faces so that you can see us</a:t>
            </a:r>
            <a:endParaRPr lang="en-US" sz="4000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474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9137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Mexico – Chiapas – Zapatistas 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Mexico </a:t>
            </a:r>
            <a:r>
              <a:rPr lang="en-US" sz="3600" dirty="0" smtClean="0"/>
              <a:t> total population                : </a:t>
            </a:r>
            <a:r>
              <a:rPr lang="en-US" sz="3600" dirty="0"/>
              <a:t>123 M</a:t>
            </a:r>
          </a:p>
          <a:p>
            <a:r>
              <a:rPr lang="en-US" sz="3600" dirty="0"/>
              <a:t>Indigenous </a:t>
            </a:r>
            <a:r>
              <a:rPr lang="en-US" sz="3600" dirty="0" smtClean="0"/>
              <a:t>population                    : </a:t>
            </a:r>
            <a:r>
              <a:rPr lang="en-US" sz="3600" dirty="0"/>
              <a:t>20 M</a:t>
            </a:r>
          </a:p>
          <a:p>
            <a:r>
              <a:rPr lang="en-US" sz="3600" dirty="0" smtClean="0"/>
              <a:t>Chiapas population                          </a:t>
            </a:r>
            <a:r>
              <a:rPr lang="en-US" sz="3600" dirty="0"/>
              <a:t>: 5 M</a:t>
            </a:r>
          </a:p>
          <a:p>
            <a:r>
              <a:rPr lang="en-US" sz="3600" dirty="0"/>
              <a:t>Indigenous </a:t>
            </a:r>
            <a:r>
              <a:rPr lang="en-US" sz="3600" dirty="0" smtClean="0"/>
              <a:t>population in Chiapas : 1.5 </a:t>
            </a:r>
            <a:r>
              <a:rPr lang="en-US" sz="3600" dirty="0"/>
              <a:t>M  ( 30 %)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Zapatistas : 3.5 L</a:t>
            </a:r>
            <a:r>
              <a:rPr lang="en-US" sz="3600" b="1" dirty="0"/>
              <a:t>   ( </a:t>
            </a:r>
            <a:r>
              <a:rPr lang="en-US" sz="3600" b="1" dirty="0" smtClean="0"/>
              <a:t>7 </a:t>
            </a:r>
            <a:r>
              <a:rPr lang="en-US" sz="3600" b="1" dirty="0"/>
              <a:t>% of Chiapas population ;  25 % of indigenous population of Chiapas )</a:t>
            </a:r>
          </a:p>
          <a:p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 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9992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9019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Homogenous territory &amp; people ? 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5861"/>
            <a:ext cx="10515600" cy="4859988"/>
          </a:xfrm>
        </p:spPr>
        <p:txBody>
          <a:bodyPr>
            <a:noAutofit/>
          </a:bodyPr>
          <a:lstStyle/>
          <a:p>
            <a:r>
              <a:rPr lang="en-US" sz="3600" dirty="0" smtClean="0"/>
              <a:t>1000 villages / communities </a:t>
            </a:r>
          </a:p>
          <a:p>
            <a:r>
              <a:rPr lang="en-US" sz="3600" dirty="0" smtClean="0"/>
              <a:t>Tzeltal</a:t>
            </a:r>
            <a:r>
              <a:rPr lang="en-US" sz="3600" dirty="0"/>
              <a:t>, </a:t>
            </a:r>
            <a:r>
              <a:rPr lang="en-US" sz="3600" dirty="0" err="1"/>
              <a:t>Tzozil</a:t>
            </a:r>
            <a:r>
              <a:rPr lang="en-US" sz="3600" dirty="0"/>
              <a:t>, </a:t>
            </a:r>
            <a:r>
              <a:rPr lang="en-US" sz="3600" dirty="0" err="1"/>
              <a:t>Chol</a:t>
            </a:r>
            <a:r>
              <a:rPr lang="en-US" sz="3600" dirty="0"/>
              <a:t>, </a:t>
            </a:r>
            <a:r>
              <a:rPr lang="en-US" sz="3600" dirty="0" err="1"/>
              <a:t>Tjolobal</a:t>
            </a:r>
            <a:r>
              <a:rPr lang="en-US" sz="3600" dirty="0"/>
              <a:t>, </a:t>
            </a:r>
            <a:r>
              <a:rPr lang="en-US" sz="3600" dirty="0" err="1"/>
              <a:t>Zoque</a:t>
            </a:r>
            <a:r>
              <a:rPr lang="en-US" sz="3600" dirty="0"/>
              <a:t>, </a:t>
            </a:r>
            <a:r>
              <a:rPr lang="en-US" sz="3600" dirty="0" err="1"/>
              <a:t>Kanjobal</a:t>
            </a:r>
            <a:r>
              <a:rPr lang="en-US" sz="3600" dirty="0"/>
              <a:t> and </a:t>
            </a:r>
            <a:r>
              <a:rPr lang="en-US" sz="3600" dirty="0" err="1" smtClean="0"/>
              <a:t>Mame</a:t>
            </a:r>
            <a:r>
              <a:rPr lang="en-US" sz="3600" dirty="0" smtClean="0"/>
              <a:t> </a:t>
            </a:r>
            <a:r>
              <a:rPr lang="en-US" sz="3600" dirty="0" err="1" smtClean="0"/>
              <a:t>indigeneous</a:t>
            </a:r>
            <a:r>
              <a:rPr lang="en-US" sz="3600" dirty="0" smtClean="0"/>
              <a:t> communities are part of the Zapatistas</a:t>
            </a:r>
          </a:p>
          <a:p>
            <a:r>
              <a:rPr lang="en-US" sz="3600" dirty="0" smtClean="0"/>
              <a:t>Many villages are mixed</a:t>
            </a:r>
            <a:r>
              <a:rPr lang="en-US" sz="3600" dirty="0"/>
              <a:t>. </a:t>
            </a:r>
            <a:r>
              <a:rPr lang="en-US" sz="3600" dirty="0" smtClean="0"/>
              <a:t>Indigenous and non-indigenous. </a:t>
            </a:r>
          </a:p>
          <a:p>
            <a:r>
              <a:rPr lang="en-US" sz="3600" dirty="0" smtClean="0"/>
              <a:t>Among indigenous : </a:t>
            </a:r>
            <a:r>
              <a:rPr lang="en-US" sz="3600" b="1" dirty="0" smtClean="0"/>
              <a:t>Zapatistas and non-Zapatistas </a:t>
            </a:r>
            <a:r>
              <a:rPr lang="en-US" sz="3600" dirty="0" smtClean="0"/>
              <a:t>. 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6173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21" y="340817"/>
            <a:ext cx="7391400" cy="1269619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Leadership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37" y="1825625"/>
            <a:ext cx="7547213" cy="4560185"/>
          </a:xfrm>
        </p:spPr>
        <p:txBody>
          <a:bodyPr>
            <a:noAutofit/>
          </a:bodyPr>
          <a:lstStyle/>
          <a:p>
            <a:r>
              <a:rPr lang="en-US" sz="3600" dirty="0"/>
              <a:t>Enigmatic </a:t>
            </a:r>
            <a:r>
              <a:rPr lang="en-US" sz="3600" dirty="0" smtClean="0"/>
              <a:t>leader,</a:t>
            </a:r>
            <a:r>
              <a:rPr lang="en-US" sz="3600" dirty="0"/>
              <a:t> </a:t>
            </a:r>
            <a:r>
              <a:rPr lang="en-US" sz="3600" b="1" dirty="0" err="1"/>
              <a:t>Subcomandante</a:t>
            </a:r>
            <a:r>
              <a:rPr lang="en-US" sz="3600" b="1" dirty="0"/>
              <a:t> </a:t>
            </a:r>
            <a:r>
              <a:rPr lang="en-US" sz="3600" b="1" dirty="0" smtClean="0"/>
              <a:t>Marcos</a:t>
            </a:r>
            <a:r>
              <a:rPr lang="en-US" sz="3600" dirty="0" smtClean="0"/>
              <a:t>, helped </a:t>
            </a:r>
            <a:r>
              <a:rPr lang="en-US" sz="3600" dirty="0" err="1"/>
              <a:t>galvanise</a:t>
            </a:r>
            <a:r>
              <a:rPr lang="en-US" sz="3600" dirty="0"/>
              <a:t> support from civil society groups, </a:t>
            </a:r>
            <a:r>
              <a:rPr lang="en-US" sz="3600" dirty="0" smtClean="0"/>
              <a:t>Now known as </a:t>
            </a:r>
            <a:r>
              <a:rPr lang="en-US" sz="3600" b="1" i="1" dirty="0" err="1" smtClean="0"/>
              <a:t>Subcomandate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Galeano</a:t>
            </a:r>
            <a:endParaRPr lang="en-US" sz="3600" b="1" i="1" dirty="0" smtClean="0"/>
          </a:p>
          <a:p>
            <a:r>
              <a:rPr lang="en-US" sz="3600" dirty="0" smtClean="0"/>
              <a:t>Stepped down in 2017 and gave way to an indigenous woman leader María </a:t>
            </a:r>
            <a:r>
              <a:rPr lang="en-US" sz="3600" dirty="0"/>
              <a:t>de </a:t>
            </a:r>
            <a:r>
              <a:rPr lang="en-US" sz="3600" dirty="0" err="1"/>
              <a:t>Jesús</a:t>
            </a:r>
            <a:r>
              <a:rPr lang="en-US" sz="3600" dirty="0"/>
              <a:t> Patricio </a:t>
            </a:r>
            <a:r>
              <a:rPr lang="en-US" sz="3600" dirty="0" err="1"/>
              <a:t>Martínez</a:t>
            </a:r>
            <a:r>
              <a:rPr lang="en-US" sz="3600" dirty="0"/>
              <a:t> 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0340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01040" y="117030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/>
              <a:t>What </a:t>
            </a:r>
            <a:r>
              <a:rPr lang="en-US" sz="8000" b="1" dirty="0" smtClean="0"/>
              <a:t>is the </a:t>
            </a:r>
          </a:p>
          <a:p>
            <a:pPr marL="0" indent="0" algn="ctr">
              <a:buNone/>
            </a:pPr>
            <a:r>
              <a:rPr lang="en-US" sz="8000" b="1" dirty="0" smtClean="0"/>
              <a:t>Zapatista </a:t>
            </a:r>
            <a:r>
              <a:rPr lang="en-US" sz="8000" b="1" dirty="0"/>
              <a:t>Story ?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0304364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59307" y="481322"/>
            <a:ext cx="11464120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anose="02000600000000000000" pitchFamily="2" charset="0"/>
              </a:rPr>
              <a:t>I’ve said it before — in contrast to those traditional stories that begin with ‘Once upon a time…’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anose="02000600000000000000" pitchFamily="2" charset="0"/>
              </a:rPr>
              <a:t>Zapatista stories begin with ‘There will be a time…’—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5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anose="020006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edium-content-slab-serif-font"/>
              </a:rPr>
              <a:t>Subcomandante</a:t>
            </a:r>
            <a:r>
              <a:rPr kumimoji="0" lang="en-US" altLang="en-US" sz="4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dium-content-slab-serif-font"/>
              </a:rPr>
              <a:t> </a:t>
            </a:r>
            <a:r>
              <a:rPr kumimoji="0" lang="en-US" altLang="en-US" sz="44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edium-content-slab-serif-font"/>
              </a:rPr>
              <a:t>Galeano</a:t>
            </a:r>
            <a:r>
              <a:rPr kumimoji="0" lang="en-US" altLang="en-US" sz="4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dium-content-slab-serif-font"/>
              </a:rPr>
              <a:t> (formerly Marcos)</a:t>
            </a:r>
            <a:r>
              <a:rPr kumimoji="0" lang="en-US" altLang="en-US" sz="4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70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43000" y="929958"/>
            <a:ext cx="10515600" cy="4983162"/>
          </a:xfrm>
        </p:spPr>
        <p:txBody>
          <a:bodyPr>
            <a:noAutofit/>
          </a:bodyPr>
          <a:lstStyle/>
          <a:p>
            <a:r>
              <a:rPr lang="en-US" sz="4000" dirty="0" smtClean="0"/>
              <a:t>Their Political &amp; Governance Structures </a:t>
            </a:r>
          </a:p>
          <a:p>
            <a:r>
              <a:rPr lang="en-US" sz="4000" dirty="0" smtClean="0"/>
              <a:t>The Role and Position of Women </a:t>
            </a:r>
          </a:p>
          <a:p>
            <a:r>
              <a:rPr lang="en-US" sz="4000" dirty="0" smtClean="0"/>
              <a:t>Their Education systems </a:t>
            </a:r>
          </a:p>
          <a:p>
            <a:r>
              <a:rPr lang="en-US" sz="4000" dirty="0" smtClean="0"/>
              <a:t>Their Economy  </a:t>
            </a:r>
          </a:p>
          <a:p>
            <a:r>
              <a:rPr lang="en-US" sz="4000" dirty="0" smtClean="0"/>
              <a:t>Their Health systems </a:t>
            </a:r>
          </a:p>
          <a:p>
            <a:r>
              <a:rPr lang="en-US" sz="4000" dirty="0" smtClean="0"/>
              <a:t>Their philosophy, principles, strategies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Current Situation and Future 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267991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842" y="559558"/>
            <a:ext cx="10998958" cy="5977719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“</a:t>
            </a:r>
            <a:r>
              <a:rPr lang="en-US" sz="4000" dirty="0" smtClean="0"/>
              <a:t>Zapatismo </a:t>
            </a:r>
            <a:r>
              <a:rPr lang="en-US" sz="4000" dirty="0"/>
              <a:t>is neither a model, nor doctrine. It’s also not an ideology or blueprint, rather, it is the intuition one feels inside their chest to reflect the </a:t>
            </a:r>
            <a:r>
              <a:rPr lang="en-US" sz="4000" b="1" dirty="0"/>
              <a:t>dignity of others, which mutually enlarges our hearts</a:t>
            </a:r>
            <a:r>
              <a:rPr lang="en-US" sz="4000" b="1" dirty="0" smtClean="0"/>
              <a:t>.</a:t>
            </a:r>
            <a:r>
              <a:rPr lang="en-US" sz="4000" dirty="0" smtClean="0"/>
              <a:t>”- Educator</a:t>
            </a:r>
          </a:p>
          <a:p>
            <a:r>
              <a:rPr lang="en-US" sz="4000" b="1" i="1" dirty="0" smtClean="0"/>
              <a:t>“Power </a:t>
            </a:r>
            <a:r>
              <a:rPr lang="en-US" sz="4000" b="1" i="1" dirty="0"/>
              <a:t>was trying to teach us </a:t>
            </a:r>
            <a:r>
              <a:rPr lang="en-US" sz="4000" b="1" i="1" u="sng" dirty="0"/>
              <a:t>individualism and profit</a:t>
            </a:r>
            <a:r>
              <a:rPr lang="en-US" sz="4000" b="1" i="1" dirty="0"/>
              <a:t>…We were not good students</a:t>
            </a:r>
            <a:r>
              <a:rPr lang="en-US" sz="4000" i="1" dirty="0" smtClean="0"/>
              <a:t>.” </a:t>
            </a:r>
            <a:r>
              <a:rPr lang="en-US" sz="3200" i="1" dirty="0" smtClean="0"/>
              <a:t>Educator</a:t>
            </a:r>
          </a:p>
          <a:p>
            <a:r>
              <a:rPr lang="en-US" sz="3200" i="1" dirty="0" smtClean="0"/>
              <a:t>“</a:t>
            </a:r>
            <a:r>
              <a:rPr lang="en-US" sz="4000" i="1" dirty="0"/>
              <a:t>W</a:t>
            </a:r>
            <a:r>
              <a:rPr lang="en-US" sz="4000" i="1" dirty="0" smtClean="0"/>
              <a:t>e are not here to command, because once that starts to happen, we are dead”. </a:t>
            </a:r>
          </a:p>
          <a:p>
            <a:r>
              <a:rPr lang="en-US" sz="4000" i="1" dirty="0" smtClean="0"/>
              <a:t>But hope that it may spark in others to be Zapatistas wherever you are”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3988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7395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 </a:t>
            </a:r>
            <a:r>
              <a:rPr lang="en-US" b="1" dirty="0" smtClean="0">
                <a:latin typeface="+mn-lt"/>
              </a:rPr>
              <a:t>Seven principles of Zapatismo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1</a:t>
            </a:r>
            <a:r>
              <a:rPr lang="en-US" sz="3200" i="1" dirty="0"/>
              <a:t>. </a:t>
            </a:r>
            <a:r>
              <a:rPr lang="en-US" sz="3200" i="1" dirty="0" err="1"/>
              <a:t>Obedecer</a:t>
            </a:r>
            <a:r>
              <a:rPr lang="en-US" sz="3200" i="1" dirty="0"/>
              <a:t> y no </a:t>
            </a:r>
            <a:r>
              <a:rPr lang="en-US" sz="3200" i="1" dirty="0" err="1"/>
              <a:t>Mandar</a:t>
            </a:r>
            <a:r>
              <a:rPr lang="en-US" sz="3200" dirty="0"/>
              <a:t> (to obey, not command)</a:t>
            </a:r>
          </a:p>
          <a:p>
            <a:pPr marL="0" indent="0">
              <a:buNone/>
            </a:pPr>
            <a:r>
              <a:rPr lang="en-US" sz="3200" i="1" dirty="0"/>
              <a:t>2. </a:t>
            </a:r>
            <a:r>
              <a:rPr lang="en-US" sz="3200" i="1" dirty="0" err="1"/>
              <a:t>Proponer</a:t>
            </a:r>
            <a:r>
              <a:rPr lang="en-US" sz="3200" i="1" dirty="0"/>
              <a:t> y no </a:t>
            </a:r>
            <a:r>
              <a:rPr lang="en-US" sz="3200" i="1" dirty="0" err="1"/>
              <a:t>Imponer</a:t>
            </a:r>
            <a:r>
              <a:rPr lang="en-US" sz="3200" dirty="0"/>
              <a:t> (to propose, not impose)</a:t>
            </a:r>
          </a:p>
          <a:p>
            <a:pPr marL="0" indent="0">
              <a:buNone/>
            </a:pPr>
            <a:r>
              <a:rPr lang="en-US" sz="3200" i="1" dirty="0"/>
              <a:t>3. </a:t>
            </a:r>
            <a:r>
              <a:rPr lang="en-US" sz="3200" i="1" dirty="0" err="1"/>
              <a:t>Representar</a:t>
            </a:r>
            <a:r>
              <a:rPr lang="en-US" sz="3200" i="1" dirty="0"/>
              <a:t> y no </a:t>
            </a:r>
            <a:r>
              <a:rPr lang="en-US" sz="3200" i="1" dirty="0" err="1"/>
              <a:t>Suplantar</a:t>
            </a:r>
            <a:r>
              <a:rPr lang="en-US" sz="3200" dirty="0"/>
              <a:t> (to represent, not supplant)</a:t>
            </a:r>
          </a:p>
          <a:p>
            <a:pPr marL="0" indent="0">
              <a:buNone/>
            </a:pPr>
            <a:r>
              <a:rPr lang="en-US" sz="3200" i="1" dirty="0"/>
              <a:t>4. </a:t>
            </a:r>
            <a:r>
              <a:rPr lang="en-US" sz="3200" i="1" dirty="0" err="1"/>
              <a:t>Convencer</a:t>
            </a:r>
            <a:r>
              <a:rPr lang="en-US" sz="3200" i="1" dirty="0"/>
              <a:t> y no </a:t>
            </a:r>
            <a:r>
              <a:rPr lang="en-US" sz="3200" i="1" dirty="0" err="1"/>
              <a:t>Vencer</a:t>
            </a:r>
            <a:r>
              <a:rPr lang="en-US" sz="3200" dirty="0"/>
              <a:t> (to convince, not conquer)</a:t>
            </a:r>
          </a:p>
          <a:p>
            <a:pPr marL="0" indent="0">
              <a:buNone/>
            </a:pPr>
            <a:r>
              <a:rPr lang="en-US" sz="3200" i="1" dirty="0"/>
              <a:t>5. </a:t>
            </a:r>
            <a:r>
              <a:rPr lang="en-US" sz="3200" i="1" dirty="0" err="1"/>
              <a:t>Construir</a:t>
            </a:r>
            <a:r>
              <a:rPr lang="en-US" sz="3200" i="1" dirty="0"/>
              <a:t> y no </a:t>
            </a:r>
            <a:r>
              <a:rPr lang="en-US" sz="3200" i="1" dirty="0" err="1"/>
              <a:t>Destruir</a:t>
            </a:r>
            <a:r>
              <a:rPr lang="en-US" sz="3200" dirty="0"/>
              <a:t> (to construct, not destroy)</a:t>
            </a:r>
          </a:p>
          <a:p>
            <a:pPr marL="0" indent="0">
              <a:buNone/>
            </a:pPr>
            <a:r>
              <a:rPr lang="en-US" sz="3200" i="1" dirty="0"/>
              <a:t>6. </a:t>
            </a:r>
            <a:r>
              <a:rPr lang="en-US" sz="3200" i="1" dirty="0" err="1"/>
              <a:t>Servir</a:t>
            </a:r>
            <a:r>
              <a:rPr lang="en-US" sz="3200" i="1" dirty="0"/>
              <a:t> y no </a:t>
            </a:r>
            <a:r>
              <a:rPr lang="en-US" sz="3200" i="1" dirty="0" err="1"/>
              <a:t>Servirse</a:t>
            </a:r>
            <a:r>
              <a:rPr lang="en-US" sz="3200" dirty="0"/>
              <a:t> (to serve, not to serve oneself)</a:t>
            </a:r>
          </a:p>
          <a:p>
            <a:pPr marL="0" indent="0">
              <a:buNone/>
            </a:pPr>
            <a:r>
              <a:rPr lang="en-US" sz="3200" i="1" dirty="0"/>
              <a:t>7. </a:t>
            </a:r>
            <a:r>
              <a:rPr lang="en-US" sz="3200" i="1" dirty="0" err="1"/>
              <a:t>Bajar</a:t>
            </a:r>
            <a:r>
              <a:rPr lang="en-US" sz="3200" i="1" dirty="0"/>
              <a:t> y no </a:t>
            </a:r>
            <a:r>
              <a:rPr lang="en-US" sz="3200" i="1" dirty="0" err="1"/>
              <a:t>Subir</a:t>
            </a:r>
            <a:r>
              <a:rPr lang="en-US" sz="3200" dirty="0"/>
              <a:t> (to go down, not up; to work from below, not seek to rise)</a:t>
            </a:r>
          </a:p>
        </p:txBody>
      </p:sp>
    </p:spTree>
    <p:extLst>
      <p:ext uri="{BB962C8B-B14F-4D97-AF65-F5344CB8AC3E}">
        <p14:creationId xmlns:p14="http://schemas.microsoft.com/office/powerpoint/2010/main" val="273918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7435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Rejection of Mexican Nation State 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1160"/>
            <a:ext cx="10515600" cy="4744403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Oventic</a:t>
            </a:r>
            <a:r>
              <a:rPr lang="en-US" sz="3600" dirty="0" smtClean="0"/>
              <a:t>: capital </a:t>
            </a:r>
            <a:r>
              <a:rPr lang="en-US" sz="3600" dirty="0"/>
              <a:t>of </a:t>
            </a:r>
            <a:r>
              <a:rPr lang="en-US" sz="3600" dirty="0" smtClean="0"/>
              <a:t>EZLN </a:t>
            </a:r>
          </a:p>
          <a:p>
            <a:r>
              <a:rPr lang="en-US" sz="3600" dirty="0" smtClean="0"/>
              <a:t>Register their own births</a:t>
            </a:r>
          </a:p>
          <a:p>
            <a:r>
              <a:rPr lang="en-US" sz="3600" dirty="0" smtClean="0"/>
              <a:t>Rejected Red </a:t>
            </a:r>
            <a:r>
              <a:rPr lang="en-US" sz="3600" dirty="0"/>
              <a:t>C</a:t>
            </a:r>
            <a:r>
              <a:rPr lang="en-US" sz="3600" dirty="0" smtClean="0"/>
              <a:t>ross aid even for the refugees of a region displaced by war</a:t>
            </a:r>
          </a:p>
          <a:p>
            <a:r>
              <a:rPr lang="en-US" sz="3600" dirty="0" smtClean="0"/>
              <a:t>Do not receive Government </a:t>
            </a:r>
            <a:r>
              <a:rPr lang="en-US" sz="3600" dirty="0"/>
              <a:t>A</a:t>
            </a:r>
            <a:r>
              <a:rPr lang="en-US" sz="3600" dirty="0" smtClean="0"/>
              <a:t>id. Do not pay tax</a:t>
            </a:r>
          </a:p>
          <a:p>
            <a:r>
              <a:rPr lang="en-US" sz="3600" dirty="0" smtClean="0"/>
              <a:t>Most of the movement’s work over the last two decades has involved </a:t>
            </a:r>
            <a:r>
              <a:rPr lang="en-US" sz="3600" b="1" dirty="0" smtClean="0"/>
              <a:t>patiently</a:t>
            </a:r>
            <a:r>
              <a:rPr lang="en-US" sz="3600" dirty="0" smtClean="0"/>
              <a:t> </a:t>
            </a:r>
            <a:r>
              <a:rPr lang="en-US" sz="3600" b="1" dirty="0" smtClean="0"/>
              <a:t>building autonomous structures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1094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How Big is the Zapatista Movement ? 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3.5 lakh people </a:t>
            </a:r>
          </a:p>
          <a:p>
            <a:r>
              <a:rPr lang="en-US" sz="4000" dirty="0" smtClean="0"/>
              <a:t>More than 1000 villages / communities </a:t>
            </a:r>
          </a:p>
          <a:p>
            <a:r>
              <a:rPr lang="en-US" sz="4000" dirty="0" smtClean="0"/>
              <a:t>Organized into 29 </a:t>
            </a:r>
            <a:r>
              <a:rPr lang="en-US" sz="4000" dirty="0" err="1" smtClean="0"/>
              <a:t>Marez</a:t>
            </a:r>
            <a:r>
              <a:rPr lang="en-US" sz="4000" dirty="0" smtClean="0"/>
              <a:t> or Municipalities ( equivalent to our blocks ) </a:t>
            </a:r>
          </a:p>
          <a:p>
            <a:r>
              <a:rPr lang="en-US" sz="4000" dirty="0" smtClean="0"/>
              <a:t>Federating into 5 Caracoles ( equivalent to our districts )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892558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761"/>
            <a:ext cx="10515600" cy="874319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Structure  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890" y="1243083"/>
            <a:ext cx="11150220" cy="513838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confederation</a:t>
            </a:r>
            <a:r>
              <a:rPr lang="en-US" sz="4000" dirty="0"/>
              <a:t> of participatory democracies </a:t>
            </a:r>
            <a:endParaRPr lang="en-US" sz="4000" dirty="0" smtClean="0"/>
          </a:p>
          <a:p>
            <a:r>
              <a:rPr lang="en-US" sz="4000" dirty="0" smtClean="0"/>
              <a:t>Operates at 3  levels</a:t>
            </a:r>
            <a:r>
              <a:rPr lang="en-US" sz="4000" dirty="0"/>
              <a:t>: the community, the autonomous </a:t>
            </a:r>
            <a:r>
              <a:rPr lang="en-US" sz="4000" dirty="0" smtClean="0"/>
              <a:t>municipality ( </a:t>
            </a:r>
            <a:r>
              <a:rPr lang="en-US" sz="4000" b="1" dirty="0" err="1"/>
              <a:t>M</a:t>
            </a:r>
            <a:r>
              <a:rPr lang="en-US" sz="4000" b="1" dirty="0" err="1" smtClean="0"/>
              <a:t>arez</a:t>
            </a:r>
            <a:r>
              <a:rPr lang="en-US" sz="4000" dirty="0" smtClean="0"/>
              <a:t>) , </a:t>
            </a:r>
            <a:r>
              <a:rPr lang="en-US" sz="4000" dirty="0"/>
              <a:t>and the </a:t>
            </a:r>
            <a:r>
              <a:rPr lang="en-US" sz="4000" dirty="0" smtClean="0"/>
              <a:t>region (</a:t>
            </a:r>
            <a:r>
              <a:rPr lang="en-US" sz="4000" b="1" dirty="0" smtClean="0"/>
              <a:t> Caracole</a:t>
            </a:r>
            <a:r>
              <a:rPr lang="en-US" sz="4000" dirty="0" smtClean="0"/>
              <a:t>) . </a:t>
            </a:r>
          </a:p>
          <a:p>
            <a:r>
              <a:rPr lang="en-US" sz="4000" dirty="0" smtClean="0"/>
              <a:t>Over  1000 communities </a:t>
            </a:r>
            <a:r>
              <a:rPr lang="en-US" sz="4000" dirty="0"/>
              <a:t>confederate into 29 </a:t>
            </a:r>
            <a:r>
              <a:rPr lang="en-US" sz="4000" b="1" dirty="0" smtClean="0"/>
              <a:t>MAREZ </a:t>
            </a:r>
          </a:p>
          <a:p>
            <a:r>
              <a:rPr lang="en-US" sz="4000" dirty="0" smtClean="0"/>
              <a:t>29 MAREZ  </a:t>
            </a:r>
            <a:r>
              <a:rPr lang="en-US" sz="4000" dirty="0"/>
              <a:t>confederate into five  </a:t>
            </a:r>
            <a:r>
              <a:rPr lang="en-US" sz="4000" i="1" dirty="0"/>
              <a:t>caracoles</a:t>
            </a:r>
            <a:r>
              <a:rPr lang="en-US" sz="4000" dirty="0"/>
              <a:t> (</a:t>
            </a:r>
            <a:r>
              <a:rPr lang="en-US" sz="4000" dirty="0" smtClean="0"/>
              <a:t>Spanish</a:t>
            </a:r>
            <a:r>
              <a:rPr lang="en-US" sz="4000" dirty="0"/>
              <a:t> </a:t>
            </a:r>
            <a:r>
              <a:rPr lang="en-US" sz="4000" dirty="0" smtClean="0"/>
              <a:t>for "snails</a:t>
            </a:r>
            <a:r>
              <a:rPr lang="en-US" sz="4000" dirty="0"/>
              <a:t>")</a:t>
            </a:r>
          </a:p>
          <a:p>
            <a:endParaRPr lang="en-US" sz="4000" u="sng" baseline="30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3860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312021" cy="1067890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Level 1: Governance at community level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46" y="1542198"/>
            <a:ext cx="11437734" cy="4980522"/>
          </a:xfrm>
        </p:spPr>
        <p:txBody>
          <a:bodyPr>
            <a:normAutofit lnSpcReduction="10000"/>
          </a:bodyPr>
          <a:lstStyle/>
          <a:p>
            <a:r>
              <a:rPr lang="en-US" sz="3800" dirty="0" smtClean="0"/>
              <a:t>3 </a:t>
            </a:r>
            <a:r>
              <a:rPr lang="en-US" sz="3800" dirty="0"/>
              <a:t>main administrative structures: (1) the </a:t>
            </a:r>
            <a:r>
              <a:rPr lang="en-US" sz="3800" i="1" dirty="0"/>
              <a:t>commissariat</a:t>
            </a:r>
            <a:r>
              <a:rPr lang="en-US" sz="3800" dirty="0"/>
              <a:t>, in charge of day-to day administration; (2) the </a:t>
            </a:r>
            <a:r>
              <a:rPr lang="en-US" sz="3800" i="1" dirty="0"/>
              <a:t>council for land control</a:t>
            </a:r>
            <a:r>
              <a:rPr lang="en-US" sz="3800" dirty="0"/>
              <a:t>, which deals with forestry and disputes with neighboring communities; and (3) the </a:t>
            </a:r>
            <a:r>
              <a:rPr lang="en-US" sz="3800" i="1" dirty="0" err="1"/>
              <a:t>agencia</a:t>
            </a:r>
            <a:r>
              <a:rPr lang="en-US" sz="3800" dirty="0"/>
              <a:t>, a community police agency.</a:t>
            </a:r>
          </a:p>
          <a:p>
            <a:r>
              <a:rPr lang="en-US" sz="3800" dirty="0" smtClean="0"/>
              <a:t>At </a:t>
            </a:r>
            <a:r>
              <a:rPr lang="en-US" sz="3800" dirty="0"/>
              <a:t>a local level, people attend </a:t>
            </a:r>
            <a:r>
              <a:rPr lang="en-US" sz="3800" dirty="0" smtClean="0"/>
              <a:t>a  </a:t>
            </a:r>
            <a:r>
              <a:rPr lang="en-US" sz="3800" dirty="0">
                <a:solidFill>
                  <a:srgbClr val="FF0000"/>
                </a:solidFill>
              </a:rPr>
              <a:t>general assembly </a:t>
            </a:r>
            <a:r>
              <a:rPr lang="en-US" sz="3800" dirty="0"/>
              <a:t>of around </a:t>
            </a:r>
            <a:r>
              <a:rPr lang="en-US" sz="3800" dirty="0" smtClean="0"/>
              <a:t> 60 families where </a:t>
            </a:r>
            <a:r>
              <a:rPr lang="en-US" sz="3800" dirty="0">
                <a:solidFill>
                  <a:srgbClr val="FF0000"/>
                </a:solidFill>
              </a:rPr>
              <a:t>anyone over the age of 12 </a:t>
            </a:r>
            <a:r>
              <a:rPr lang="en-US" sz="3800" dirty="0"/>
              <a:t>can participate in </a:t>
            </a:r>
            <a:r>
              <a:rPr lang="en-US" sz="3800" dirty="0" smtClean="0"/>
              <a:t>decision-making.</a:t>
            </a:r>
          </a:p>
          <a:p>
            <a:r>
              <a:rPr lang="en-US" sz="3800" b="1" dirty="0" smtClean="0"/>
              <a:t>These </a:t>
            </a:r>
            <a:r>
              <a:rPr lang="en-US" sz="3800" b="1" dirty="0"/>
              <a:t>assemblies strive to reach a consensus but are willing to fall back to a majority vote. </a:t>
            </a:r>
            <a:endParaRPr lang="en-US" sz="3800" b="1" dirty="0" smtClean="0"/>
          </a:p>
          <a:p>
            <a:endParaRPr lang="en-US" sz="33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40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22830"/>
            <a:ext cx="8915400" cy="1325563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Level 2: MAREZ/ Municipality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570" y="1678675"/>
            <a:ext cx="10562230" cy="4551528"/>
          </a:xfrm>
        </p:spPr>
        <p:txBody>
          <a:bodyPr>
            <a:normAutofit/>
          </a:bodyPr>
          <a:lstStyle/>
          <a:p>
            <a:r>
              <a:rPr lang="en-US" sz="3600" dirty="0"/>
              <a:t>C</a:t>
            </a:r>
            <a:r>
              <a:rPr lang="en-US" sz="3600" dirty="0" smtClean="0"/>
              <a:t>oordinated </a:t>
            </a:r>
            <a:r>
              <a:rPr lang="en-US" sz="3600" dirty="0"/>
              <a:t>by Autonomous </a:t>
            </a:r>
            <a:r>
              <a:rPr lang="en-US" sz="3600" dirty="0" smtClean="0"/>
              <a:t>Councils</a:t>
            </a:r>
          </a:p>
          <a:p>
            <a:r>
              <a:rPr lang="en-US" sz="3600" dirty="0" smtClean="0"/>
              <a:t>Main </a:t>
            </a:r>
            <a:r>
              <a:rPr lang="en-US" sz="3600" dirty="0"/>
              <a:t>objectives </a:t>
            </a:r>
            <a:r>
              <a:rPr lang="en-US" sz="3600" dirty="0" smtClean="0"/>
              <a:t>to </a:t>
            </a:r>
            <a:r>
              <a:rPr lang="en-US" sz="3600" dirty="0"/>
              <a:t>promote education and health in their territories. </a:t>
            </a:r>
          </a:p>
          <a:p>
            <a:r>
              <a:rPr lang="en-US" sz="3600" dirty="0" smtClean="0"/>
              <a:t>Also fight </a:t>
            </a:r>
            <a:r>
              <a:rPr lang="en-US" sz="3600" dirty="0"/>
              <a:t>for land rights, labor and trade, housing, and fuel-supply issues, promoting arts (especially, indigenous language and traditions), </a:t>
            </a:r>
            <a:endParaRPr lang="en-US" sz="3600" dirty="0" smtClean="0"/>
          </a:p>
          <a:p>
            <a:r>
              <a:rPr lang="en-US" sz="3600" dirty="0" smtClean="0"/>
              <a:t>And </a:t>
            </a:r>
            <a:r>
              <a:rPr lang="en-US" sz="3600" dirty="0"/>
              <a:t>administering justice.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27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59" y="937170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 </a:t>
            </a:r>
            <a:r>
              <a:rPr lang="en-US" sz="4400" i="1" dirty="0" smtClean="0"/>
              <a:t>As autonomous authorities we can’t impose our ideas, we can only present our proposals. Then the people have to approve our proposals, because the people are the highest authority</a:t>
            </a:r>
            <a:r>
              <a:rPr lang="en-US" dirty="0" smtClean="0"/>
              <a:t>”</a:t>
            </a:r>
          </a:p>
          <a:p>
            <a:pPr marL="0" indent="0" algn="ctr">
              <a:buNone/>
            </a:pPr>
            <a:r>
              <a:rPr lang="en-US" dirty="0" smtClean="0"/>
              <a:t>- </a:t>
            </a:r>
            <a:r>
              <a:rPr lang="en-US" sz="4000" dirty="0" err="1" smtClean="0"/>
              <a:t>Citali</a:t>
            </a:r>
            <a:r>
              <a:rPr lang="en-US" sz="4000" dirty="0" smtClean="0"/>
              <a:t>, a good government council member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91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latin typeface="+mn-lt"/>
              </a:rPr>
              <a:t>Level 3: Caracoles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 2003: About 10 years after the revolution , the </a:t>
            </a:r>
            <a:r>
              <a:rPr lang="en-US" sz="3600" dirty="0"/>
              <a:t>EZLN announced the creation of five </a:t>
            </a:r>
            <a:r>
              <a:rPr lang="en-US" sz="3600" i="1" dirty="0"/>
              <a:t>caracoles</a:t>
            </a:r>
            <a:r>
              <a:rPr lang="en-US" sz="3600" dirty="0"/>
              <a:t> </a:t>
            </a:r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Here they formed </a:t>
            </a:r>
            <a:r>
              <a:rPr lang="en-US" sz="3600" i="1" dirty="0" smtClean="0"/>
              <a:t>Juntas </a:t>
            </a:r>
            <a:r>
              <a:rPr lang="en-US" sz="3600" i="1" dirty="0"/>
              <a:t>de </a:t>
            </a:r>
            <a:r>
              <a:rPr lang="en-US" sz="3600" i="1" dirty="0" err="1"/>
              <a:t>Buen</a:t>
            </a:r>
            <a:r>
              <a:rPr lang="en-US" sz="3600" i="1" dirty="0"/>
              <a:t> </a:t>
            </a:r>
            <a:r>
              <a:rPr lang="en-US" sz="3600" i="1" dirty="0" err="1"/>
              <a:t>Gobierno</a:t>
            </a:r>
            <a:r>
              <a:rPr lang="en-US" sz="3600" dirty="0"/>
              <a:t> [Good Government Councils] </a:t>
            </a:r>
            <a:endParaRPr lang="en-US" sz="3600" dirty="0" smtClean="0"/>
          </a:p>
          <a:p>
            <a:r>
              <a:rPr lang="en-US" sz="3600" dirty="0" smtClean="0"/>
              <a:t>This  provides </a:t>
            </a:r>
            <a:r>
              <a:rPr lang="en-US" sz="3600" dirty="0"/>
              <a:t>a third, zone-wide level of self-government for the Zapatista communities and autonomous municipalities.</a:t>
            </a:r>
          </a:p>
        </p:txBody>
      </p:sp>
    </p:spTree>
    <p:extLst>
      <p:ext uri="{BB962C8B-B14F-4D97-AF65-F5344CB8AC3E}">
        <p14:creationId xmlns:p14="http://schemas.microsoft.com/office/powerpoint/2010/main" val="26159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7435"/>
          </a:xfrm>
        </p:spPr>
        <p:txBody>
          <a:bodyPr/>
          <a:lstStyle/>
          <a:p>
            <a:pPr algn="ctr"/>
            <a:r>
              <a:rPr lang="en-US" b="1" dirty="0" err="1" smtClean="0">
                <a:latin typeface="+mn-lt"/>
              </a:rPr>
              <a:t>Caracol</a:t>
            </a:r>
            <a:r>
              <a:rPr lang="en-US" b="1" dirty="0" smtClean="0">
                <a:latin typeface="+mn-lt"/>
              </a:rPr>
              <a:t>  means Snail 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622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It means </a:t>
            </a:r>
          </a:p>
          <a:p>
            <a:r>
              <a:rPr lang="en-US" sz="4000" dirty="0" smtClean="0"/>
              <a:t>Tempo of the rebellion is slow </a:t>
            </a:r>
          </a:p>
          <a:p>
            <a:r>
              <a:rPr lang="en-US" sz="4000" dirty="0" smtClean="0"/>
              <a:t>And yet it is advancing</a:t>
            </a:r>
          </a:p>
          <a:p>
            <a:r>
              <a:rPr lang="en-US" sz="4000" dirty="0" smtClean="0"/>
              <a:t>In gradual, measured rhythms</a:t>
            </a:r>
          </a:p>
          <a:p>
            <a:r>
              <a:rPr lang="en-US" sz="4000" dirty="0" smtClean="0"/>
              <a:t>Essentially : Move forward purposefully by defining time on their own terms(ancient Mayan terms)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78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922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+mn-lt"/>
              </a:rPr>
              <a:t>Indigenous Worldview in </a:t>
            </a:r>
            <a:r>
              <a:rPr lang="en-US" b="1" dirty="0">
                <a:latin typeface="+mn-lt"/>
              </a:rPr>
              <a:t>slogans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One for each of the 5 Caracoles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1200150" lvl="1" indent="-742950">
              <a:buFont typeface="+mj-lt"/>
              <a:buAutoNum type="arabicPeriod"/>
            </a:pPr>
            <a:r>
              <a:rPr lang="en-US" sz="4000" dirty="0" smtClean="0"/>
              <a:t>Mother of the sea, snails of our dreams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000" dirty="0" smtClean="0"/>
              <a:t>Whirlwind </a:t>
            </a:r>
            <a:r>
              <a:rPr lang="en-US" sz="4000" dirty="0"/>
              <a:t>of our </a:t>
            </a:r>
            <a:r>
              <a:rPr lang="en-US" sz="4000" dirty="0" smtClean="0"/>
              <a:t>words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000" dirty="0"/>
              <a:t>Resistance toward a new </a:t>
            </a:r>
            <a:r>
              <a:rPr lang="en-US" sz="4000" dirty="0" smtClean="0"/>
              <a:t>dawn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000" dirty="0"/>
              <a:t>That speaks for </a:t>
            </a:r>
            <a:r>
              <a:rPr lang="en-US" sz="4000" dirty="0" smtClean="0"/>
              <a:t>all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000" dirty="0"/>
              <a:t>Resistance and rebellion for </a:t>
            </a:r>
            <a:r>
              <a:rPr lang="en-US" sz="4000" dirty="0" smtClean="0"/>
              <a:t>humanity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3962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0640"/>
            <a:ext cx="10515600" cy="509016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members of Good Government Boards serve only 10-14 days of each month and for only three years. </a:t>
            </a:r>
          </a:p>
          <a:p>
            <a:r>
              <a:rPr lang="en-US" sz="3600" dirty="0" smtClean="0"/>
              <a:t>At first the Good Government Board members received a salary, but the Zapatistas quickly abolished monetary compensation to these delegates.</a:t>
            </a:r>
          </a:p>
          <a:p>
            <a:r>
              <a:rPr lang="en-US" sz="3600" dirty="0" smtClean="0"/>
              <a:t> Instead, Good Government Board members receive food or some other </a:t>
            </a:r>
            <a:r>
              <a:rPr lang="en-US" sz="3600" b="1" dirty="0" smtClean="0"/>
              <a:t>non-monetary assistance </a:t>
            </a:r>
            <a:r>
              <a:rPr lang="en-US" sz="3600" dirty="0" smtClean="0"/>
              <a:t>from their communities, such as help with their farmland while they are serving in government.</a:t>
            </a:r>
          </a:p>
          <a:p>
            <a:pPr marL="0" indent="0">
              <a:buNone/>
            </a:pPr>
            <a:endParaRPr lang="en-US" sz="36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5515"/>
          </a:xfrm>
        </p:spPr>
        <p:txBody>
          <a:bodyPr/>
          <a:lstStyle/>
          <a:p>
            <a:pPr algn="ctr"/>
            <a:r>
              <a:rPr lang="en-US" b="1" i="1" dirty="0" smtClean="0">
                <a:latin typeface="+mn-lt"/>
              </a:rPr>
              <a:t>Caracoles : Who are the members (staff)  ? 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651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37" y="668740"/>
            <a:ext cx="10944367" cy="59585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There </a:t>
            </a:r>
            <a:r>
              <a:rPr lang="en-US" sz="3600" dirty="0"/>
              <a:t>is no standard way that these representatives are chosen – the autonomy is indeed autonomous </a:t>
            </a:r>
            <a:endParaRPr lang="en-US" sz="3600" dirty="0" smtClean="0"/>
          </a:p>
          <a:p>
            <a:r>
              <a:rPr lang="en-US" sz="3600" dirty="0" smtClean="0"/>
              <a:t>But </a:t>
            </a:r>
            <a:r>
              <a:rPr lang="en-US" sz="3600" dirty="0"/>
              <a:t>frequently they are people who have served as community authorities, proven themselves, and then been selected to serve at a higher level. </a:t>
            </a:r>
            <a:endParaRPr lang="en-US" sz="3600" dirty="0" smtClean="0"/>
          </a:p>
          <a:p>
            <a:r>
              <a:rPr lang="en-US" sz="3600" dirty="0" smtClean="0"/>
              <a:t>Prospective representatives don’t </a:t>
            </a:r>
            <a:r>
              <a:rPr lang="en-US" sz="3600" dirty="0"/>
              <a:t>go out </a:t>
            </a:r>
            <a:r>
              <a:rPr lang="en-US" sz="3600" dirty="0" smtClean="0"/>
              <a:t>and </a:t>
            </a:r>
            <a:r>
              <a:rPr lang="en-US" sz="3600" dirty="0"/>
              <a:t>campaign</a:t>
            </a:r>
          </a:p>
          <a:p>
            <a:r>
              <a:rPr lang="en-US" sz="3600" dirty="0" smtClean="0"/>
              <a:t>There </a:t>
            </a:r>
            <a:r>
              <a:rPr lang="en-US" sz="3600" dirty="0"/>
              <a:t>can be a combination of the community naming someone at an assembly, or someone also desiring to serve and making that known.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64104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785813"/>
            <a:ext cx="10515600" cy="5813107"/>
          </a:xfrm>
        </p:spPr>
        <p:txBody>
          <a:bodyPr>
            <a:normAutofit/>
          </a:bodyPr>
          <a:lstStyle/>
          <a:p>
            <a:r>
              <a:rPr lang="en-US" sz="4000" dirty="0"/>
              <a:t>The number of days this group serves on the Junta varies depending on the </a:t>
            </a:r>
            <a:r>
              <a:rPr lang="en-US" sz="4000" dirty="0" err="1"/>
              <a:t>Caracol</a:t>
            </a:r>
            <a:r>
              <a:rPr lang="en-US" sz="4000" dirty="0"/>
              <a:t>. In some they serve 10, in some 14 days.</a:t>
            </a:r>
          </a:p>
          <a:p>
            <a:r>
              <a:rPr lang="en-US" sz="4000" dirty="0" smtClean="0"/>
              <a:t>Holding a position of authority- means carrying your share of weight. </a:t>
            </a:r>
          </a:p>
          <a:p>
            <a:r>
              <a:rPr lang="en-US" sz="4000" dirty="0" smtClean="0"/>
              <a:t>So seen as hardship as well as </a:t>
            </a:r>
            <a:r>
              <a:rPr lang="en-US" sz="4000" dirty="0" err="1" smtClean="0"/>
              <a:t>honour</a:t>
            </a:r>
            <a:r>
              <a:rPr lang="en-US" sz="4000" dirty="0" smtClean="0"/>
              <a:t>!!!</a:t>
            </a:r>
          </a:p>
          <a:p>
            <a:r>
              <a:rPr lang="en-US" sz="4000" dirty="0" smtClean="0"/>
              <a:t>Closely scrutinized by peers and also subjected to heavy criticism 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9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292" y="12709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9600" i="1" dirty="0"/>
              <a:t>Zapatismo </a:t>
            </a:r>
            <a:r>
              <a:rPr lang="en-US" sz="9600" i="1" dirty="0" smtClean="0"/>
              <a:t>Philosophy</a:t>
            </a:r>
          </a:p>
          <a:p>
            <a:pPr marL="0" indent="0" algn="ctr">
              <a:buNone/>
            </a:pPr>
            <a:r>
              <a:rPr lang="en-US" sz="3600" i="1" dirty="0" smtClean="0"/>
              <a:t>And </a:t>
            </a:r>
            <a:endParaRPr lang="en-US" sz="3900" i="1" dirty="0" smtClean="0"/>
          </a:p>
          <a:p>
            <a:pPr marL="0" indent="0" algn="ctr">
              <a:buNone/>
            </a:pPr>
            <a:r>
              <a:rPr lang="en-US" sz="9600" i="1" dirty="0" smtClean="0"/>
              <a:t>Principles </a:t>
            </a:r>
            <a:endParaRPr lang="en-US" sz="9600" i="1" dirty="0"/>
          </a:p>
          <a:p>
            <a:pPr marL="0" indent="0" algn="ctr">
              <a:buNone/>
            </a:pP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4183869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5515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Task of Caracoles Board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8760"/>
            <a:ext cx="10515600" cy="505968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The Good Government Boards </a:t>
            </a:r>
            <a:r>
              <a:rPr lang="en-US" sz="3600" b="1" dirty="0"/>
              <a:t>help redistribute resources and coordinate regulations between different </a:t>
            </a:r>
            <a:r>
              <a:rPr lang="en-US" sz="3600" b="1" dirty="0" smtClean="0"/>
              <a:t>municipalities </a:t>
            </a:r>
          </a:p>
          <a:p>
            <a:r>
              <a:rPr lang="en-US" sz="3600" dirty="0" smtClean="0"/>
              <a:t>They </a:t>
            </a:r>
            <a:r>
              <a:rPr lang="en-US" sz="3600" dirty="0"/>
              <a:t>deal with ongoing and new matters brought before them. When they leave, a new group arrives.</a:t>
            </a:r>
          </a:p>
          <a:p>
            <a:r>
              <a:rPr lang="en-US" sz="3600" dirty="0"/>
              <a:t>In cases of common crimes, the punishment imposed by the Autonomous Council is reparation of the damages: instead of punishment by jail or fines, a sentence is imposed of working for the community, or for the aggrieved family</a:t>
            </a:r>
            <a:r>
              <a:rPr lang="en-US" sz="3600" dirty="0" smtClean="0"/>
              <a:t>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2467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01040" y="78930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Women </a:t>
            </a:r>
          </a:p>
          <a:p>
            <a:pPr marL="0" indent="0" algn="ctr">
              <a:buNone/>
            </a:pPr>
            <a:r>
              <a:rPr lang="en-US" sz="8000" dirty="0" smtClean="0"/>
              <a:t>And </a:t>
            </a:r>
          </a:p>
          <a:p>
            <a:pPr marL="0" indent="0" algn="ctr">
              <a:buNone/>
            </a:pPr>
            <a:r>
              <a:rPr lang="en-US" sz="8000" dirty="0" smtClean="0"/>
              <a:t>Gender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4927132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764" y="242485"/>
            <a:ext cx="6218457" cy="6472214"/>
          </a:xfrm>
        </p:spPr>
        <p:txBody>
          <a:bodyPr/>
          <a:lstStyle/>
          <a:p>
            <a:pPr marL="0" indent="0">
              <a:buNone/>
            </a:pPr>
            <a:r>
              <a:rPr lang="en-US" sz="5400" dirty="0" smtClean="0"/>
              <a:t>“</a:t>
            </a:r>
            <a:r>
              <a:rPr lang="en-US" sz="4400" dirty="0" smtClean="0"/>
              <a:t>We</a:t>
            </a:r>
            <a:r>
              <a:rPr lang="en-US" sz="4800" dirty="0" smtClean="0"/>
              <a:t> are oppressed three times over, because we are poor , because we are indigenous , and because we are women”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sz="3600" dirty="0" err="1" smtClean="0"/>
              <a:t>Commandanta</a:t>
            </a:r>
            <a:r>
              <a:rPr lang="en-US" sz="3600" dirty="0" smtClean="0"/>
              <a:t> Ester’s speech in Mexico City’s central plaza, 2001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8047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271078" cy="83587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sz="6000" b="1" dirty="0" smtClean="0">
                <a:latin typeface="+mn-lt"/>
              </a:rPr>
              <a:t>Women’s Revolutionary Law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403" y="1259008"/>
            <a:ext cx="11135437" cy="51548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sz="4000" dirty="0" smtClean="0"/>
              <a:t>Women, regardless of their race, creed, color or political affiliation, have the right to participate in the revolutionary struggle in any way that their desire and capacity determine.</a:t>
            </a:r>
          </a:p>
          <a:p>
            <a:pPr marL="0" indent="0">
              <a:buNone/>
            </a:pPr>
            <a:r>
              <a:rPr lang="en-US" sz="4000" dirty="0" smtClean="0"/>
              <a:t>2. Women have the right to work and receive a fair salary.</a:t>
            </a:r>
          </a:p>
          <a:p>
            <a:pPr marL="0" indent="0">
              <a:buNone/>
            </a:pPr>
            <a:r>
              <a:rPr lang="en-US" sz="4000" dirty="0" smtClean="0"/>
              <a:t>3. Women have the right to decide the number of children they have and care for.</a:t>
            </a:r>
          </a:p>
        </p:txBody>
      </p:sp>
    </p:spTree>
    <p:extLst>
      <p:ext uri="{BB962C8B-B14F-4D97-AF65-F5344CB8AC3E}">
        <p14:creationId xmlns:p14="http://schemas.microsoft.com/office/powerpoint/2010/main" val="354358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245" y="514298"/>
            <a:ext cx="11026254" cy="5426336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4. </a:t>
            </a:r>
            <a:r>
              <a:rPr lang="en-US" sz="4000" dirty="0"/>
              <a:t>Women have the right to participate in the matters of the community and hold office if </a:t>
            </a:r>
            <a:r>
              <a:rPr lang="en-US" sz="4000" dirty="0" smtClean="0"/>
              <a:t>they </a:t>
            </a:r>
            <a:r>
              <a:rPr lang="en-US" sz="4000" dirty="0"/>
              <a:t>are free and democratically elected.</a:t>
            </a:r>
          </a:p>
          <a:p>
            <a:pPr marL="0" indent="0">
              <a:buNone/>
            </a:pPr>
            <a:r>
              <a:rPr lang="en-US" sz="4000" dirty="0"/>
              <a:t>5. Women and their children have the right to Primary Attention in their health and nutrition.</a:t>
            </a:r>
          </a:p>
          <a:p>
            <a:pPr marL="0" indent="0">
              <a:buNone/>
            </a:pPr>
            <a:r>
              <a:rPr lang="en-US" sz="4000" dirty="0"/>
              <a:t>6. Women have the right to an education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/>
              <a:t>7. Women have the right to choose their partner and are not obliged to enter into marriage.</a:t>
            </a:r>
          </a:p>
          <a:p>
            <a:pPr marL="0" indent="0">
              <a:buNone/>
            </a:pP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6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9567" y="914400"/>
            <a:ext cx="110502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8</a:t>
            </a:r>
            <a:r>
              <a:rPr lang="en-US" sz="3600" dirty="0"/>
              <a:t>. </a:t>
            </a:r>
            <a:r>
              <a:rPr lang="en-US" sz="4000" dirty="0"/>
              <a:t>Women have the right to be free of violence from both relatives and strangers.</a:t>
            </a:r>
          </a:p>
          <a:p>
            <a:r>
              <a:rPr lang="en-US" sz="4000" dirty="0"/>
              <a:t>9. Women will be able to occupy positions of leadership in the organization and hold military ranks in the revolutionary armed forces.</a:t>
            </a:r>
          </a:p>
          <a:p>
            <a:r>
              <a:rPr lang="en-US" sz="4000" dirty="0"/>
              <a:t>10. Women will have all the rights and obligations elaborated in the Revolutionary Laws and regulations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806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824" y="105818"/>
            <a:ext cx="10515600" cy="703652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Zapatista  women- </a:t>
            </a:r>
            <a:r>
              <a:rPr lang="en-US" b="1" i="1" dirty="0" err="1" smtClean="0">
                <a:solidFill>
                  <a:srgbClr val="FF0000"/>
                </a:solidFill>
                <a:latin typeface="+mn-lt"/>
              </a:rPr>
              <a:t>companeros</a:t>
            </a:r>
            <a:endParaRPr lang="en-US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675" y="1004341"/>
            <a:ext cx="11392525" cy="5471409"/>
          </a:xfrm>
        </p:spPr>
        <p:txBody>
          <a:bodyPr>
            <a:noAutofit/>
          </a:bodyPr>
          <a:lstStyle/>
          <a:p>
            <a:r>
              <a:rPr lang="en-US" sz="3600" dirty="0" smtClean="0"/>
              <a:t>Leadership from above established a framework for women’s rights and new opportunities</a:t>
            </a:r>
          </a:p>
          <a:p>
            <a:r>
              <a:rPr lang="en-US" sz="3600" dirty="0" smtClean="0"/>
              <a:t>And rural indigenous women themselves rose up to fill these spaces and change their  destiny</a:t>
            </a:r>
          </a:p>
          <a:p>
            <a:r>
              <a:rPr lang="en-US" sz="3600" dirty="0"/>
              <a:t>Served as insurgents, political leaders, healers, educators, key economic agents</a:t>
            </a:r>
          </a:p>
          <a:p>
            <a:r>
              <a:rPr lang="en-US" sz="3600" dirty="0" smtClean="0"/>
              <a:t>Helped by Laws </a:t>
            </a:r>
            <a:r>
              <a:rPr lang="en-US" sz="3600" dirty="0"/>
              <a:t>prohibiting forced marriage or any form of sexual </a:t>
            </a:r>
            <a:r>
              <a:rPr lang="en-US" sz="3600" dirty="0" smtClean="0"/>
              <a:t>discrimination </a:t>
            </a:r>
            <a:endParaRPr lang="en-US" sz="3600" dirty="0"/>
          </a:p>
          <a:p>
            <a:r>
              <a:rPr lang="en-US" sz="3600" dirty="0" smtClean="0"/>
              <a:t>Also by </a:t>
            </a:r>
            <a:r>
              <a:rPr lang="en-US" sz="3600" dirty="0"/>
              <a:t>keeping  communities free from violence and addiction by outlawing drugs and alcohol.</a:t>
            </a:r>
            <a:endParaRPr lang="en-US" sz="36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32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04838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Zapatista </a:t>
            </a:r>
          </a:p>
          <a:p>
            <a:pPr marL="0" indent="0" algn="ctr">
              <a:buNone/>
            </a:pPr>
            <a:r>
              <a:rPr lang="en-US" sz="9600" dirty="0" smtClean="0"/>
              <a:t>Education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5641044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77406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/>
              <a:t>We will know what type of education to provide,</a:t>
            </a:r>
          </a:p>
          <a:p>
            <a:pPr marL="0" indent="0" algn="ctr">
              <a:buNone/>
            </a:pPr>
            <a:r>
              <a:rPr lang="en-US" sz="4000" dirty="0" smtClean="0"/>
              <a:t>If </a:t>
            </a:r>
            <a:r>
              <a:rPr lang="en-US" sz="4000" dirty="0"/>
              <a:t>we know what type of society we </a:t>
            </a:r>
            <a:r>
              <a:rPr lang="en-US" sz="4000" dirty="0" smtClean="0"/>
              <a:t>want</a:t>
            </a:r>
          </a:p>
          <a:p>
            <a:pPr marL="0" indent="0" algn="ctr">
              <a:buNone/>
            </a:pPr>
            <a:r>
              <a:rPr lang="en-US" sz="4000" dirty="0" smtClean="0"/>
              <a:t>Dewey 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Key words of Zapatista Education </a:t>
            </a:r>
          </a:p>
          <a:p>
            <a:pPr marL="0" indent="0" algn="ctr">
              <a:buNone/>
            </a:pPr>
            <a:r>
              <a:rPr lang="en-US" sz="4000" dirty="0" smtClean="0"/>
              <a:t>Autonomy, Dignity for All , Self Sufficiency, Freedom , Humans as part of Nature 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8259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latin typeface="+mn-lt"/>
              </a:rPr>
              <a:t>What Zapatista </a:t>
            </a:r>
            <a:r>
              <a:rPr lang="en-US" i="1" dirty="0">
                <a:latin typeface="+mn-lt"/>
              </a:rPr>
              <a:t>Education </a:t>
            </a:r>
            <a:r>
              <a:rPr lang="en-US" i="1" dirty="0" smtClean="0">
                <a:latin typeface="+mn-lt"/>
              </a:rPr>
              <a:t>Promoters</a:t>
            </a:r>
            <a:r>
              <a:rPr lang="en-US" i="1" dirty="0">
                <a:latin typeface="+mn-lt"/>
              </a:rPr>
              <a:t> </a:t>
            </a:r>
            <a:r>
              <a:rPr lang="en-US" i="1" dirty="0" smtClean="0">
                <a:latin typeface="+mn-lt"/>
              </a:rPr>
              <a:t>say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51375"/>
          </a:xfrm>
        </p:spPr>
        <p:txBody>
          <a:bodyPr>
            <a:normAutofit/>
          </a:bodyPr>
          <a:lstStyle/>
          <a:p>
            <a:r>
              <a:rPr lang="en-US" sz="4000" i="1" dirty="0" smtClean="0"/>
              <a:t>Autonomous Education began as  response to our communities’ needs- It’s not like Government education. We began by thinking about having our own education , among ourselves.</a:t>
            </a:r>
          </a:p>
          <a:p>
            <a:r>
              <a:rPr lang="en-US" sz="4000" i="1" dirty="0" smtClean="0"/>
              <a:t>We </a:t>
            </a:r>
            <a:r>
              <a:rPr lang="en-US" sz="4000" i="1" dirty="0"/>
              <a:t>decided to create this </a:t>
            </a:r>
            <a:r>
              <a:rPr lang="en-US" sz="4000" i="1" dirty="0" smtClean="0"/>
              <a:t>new education </a:t>
            </a:r>
            <a:r>
              <a:rPr lang="en-US" sz="4000" i="1" dirty="0"/>
              <a:t>so that we can teach and learn in our own language, with our own culture and traditions.”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393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262" y="570521"/>
            <a:ext cx="4459464" cy="50496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900" dirty="0" smtClean="0"/>
              <a:t/>
            </a:r>
            <a:br>
              <a:rPr lang="en-US" sz="89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8900" dirty="0">
                <a:latin typeface="+mn-lt"/>
              </a:rPr>
              <a:t>Enough! </a:t>
            </a:r>
            <a:r>
              <a:rPr lang="en-US" sz="4000" dirty="0" smtClean="0">
                <a:latin typeface="+mn-lt"/>
              </a:rPr>
              <a:t/>
            </a:r>
            <a:br>
              <a:rPr lang="en-US" sz="4000" dirty="0" smtClean="0">
                <a:latin typeface="+mn-lt"/>
              </a:rPr>
            </a:br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8800" dirty="0" smtClean="0"/>
              <a:t> </a:t>
            </a:r>
            <a:endParaRPr lang="en-US" sz="8800" dirty="0"/>
          </a:p>
        </p:txBody>
      </p:sp>
      <p:pic>
        <p:nvPicPr>
          <p:cNvPr id="1026" name="Picture 2" descr="Image result for ya basta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048" y="196256"/>
            <a:ext cx="5977719" cy="6069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04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9795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Education: Key Principles 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" y="1264920"/>
            <a:ext cx="11276804" cy="5166359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sz="3500" dirty="0" smtClean="0"/>
              <a:t>Aim: to be a center </a:t>
            </a:r>
            <a:r>
              <a:rPr lang="en-US" sz="3500" dirty="0"/>
              <a:t>of learning dedicated to </a:t>
            </a:r>
            <a:r>
              <a:rPr lang="en-US" sz="3500" b="1" dirty="0"/>
              <a:t>saving the planet.  </a:t>
            </a:r>
            <a:endParaRPr lang="en-US" sz="3500" b="1" dirty="0" smtClean="0"/>
          </a:p>
          <a:p>
            <a:pPr fontAlgn="base"/>
            <a:r>
              <a:rPr lang="en-US" sz="3500" dirty="0" smtClean="0"/>
              <a:t>Free, open </a:t>
            </a:r>
            <a:r>
              <a:rPr lang="en-US" sz="3500" dirty="0"/>
              <a:t>to all ages and all </a:t>
            </a:r>
            <a:r>
              <a:rPr lang="en-US" sz="3500" dirty="0" smtClean="0"/>
              <a:t>people --- even non Zapatistas</a:t>
            </a:r>
          </a:p>
          <a:p>
            <a:pPr fontAlgn="base"/>
            <a:r>
              <a:rPr lang="en-US" sz="3500" dirty="0" smtClean="0"/>
              <a:t>Learning in multiple indigenous </a:t>
            </a:r>
            <a:r>
              <a:rPr lang="en-US" sz="3500" dirty="0"/>
              <a:t>languages </a:t>
            </a:r>
            <a:r>
              <a:rPr lang="en-US" sz="3500" dirty="0" smtClean="0"/>
              <a:t>and even  Spanish</a:t>
            </a:r>
          </a:p>
          <a:p>
            <a:pPr fontAlgn="base"/>
            <a:r>
              <a:rPr lang="en-US" sz="3500" dirty="0" smtClean="0"/>
              <a:t>Teaching </a:t>
            </a:r>
            <a:r>
              <a:rPr lang="en-US" sz="3500" dirty="0"/>
              <a:t>and learning takes place in the health centers, in the women’s cooperatives, and </a:t>
            </a:r>
            <a:r>
              <a:rPr lang="en-US" sz="3500" dirty="0" smtClean="0"/>
              <a:t> </a:t>
            </a:r>
            <a:r>
              <a:rPr lang="en-US" sz="3500" dirty="0"/>
              <a:t>in the fields </a:t>
            </a:r>
            <a:r>
              <a:rPr lang="en-US" sz="3500" dirty="0" smtClean="0"/>
              <a:t>(traditional </a:t>
            </a:r>
            <a:r>
              <a:rPr lang="en-US" sz="3500" dirty="0"/>
              <a:t>Mayan corn </a:t>
            </a:r>
            <a:r>
              <a:rPr lang="en-US" sz="3500" dirty="0" smtClean="0"/>
              <a:t>field--the</a:t>
            </a:r>
            <a:r>
              <a:rPr lang="en-US" sz="3500" dirty="0"/>
              <a:t> </a:t>
            </a:r>
            <a:r>
              <a:rPr lang="en-US" sz="3500" i="1" dirty="0" err="1"/>
              <a:t>milpa</a:t>
            </a:r>
            <a:r>
              <a:rPr lang="en-US" sz="3500" dirty="0" smtClean="0"/>
              <a:t>.)</a:t>
            </a:r>
          </a:p>
          <a:p>
            <a:pPr fontAlgn="base"/>
            <a:r>
              <a:rPr lang="en-US" sz="3500" dirty="0"/>
              <a:t>Education is based on the needs of the community, and hours are agreed accordingly. </a:t>
            </a:r>
          </a:p>
          <a:p>
            <a:pPr fontAlgn="base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64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Education </a:t>
            </a:r>
            <a:r>
              <a:rPr lang="en-US" b="1" dirty="0" smtClean="0">
                <a:latin typeface="+mn-lt"/>
              </a:rPr>
              <a:t>: What not to do 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4000" dirty="0"/>
              <a:t>Rejection of practices that teach entrepreneurialism, individualism , or competition. </a:t>
            </a:r>
          </a:p>
          <a:p>
            <a:pPr fontAlgn="base"/>
            <a:r>
              <a:rPr lang="en-US" sz="4000" dirty="0"/>
              <a:t>Eliminating Shame from learning</a:t>
            </a:r>
          </a:p>
          <a:p>
            <a:pPr fontAlgn="base"/>
            <a:r>
              <a:rPr lang="en-US" sz="4000" dirty="0" smtClean="0"/>
              <a:t>It </a:t>
            </a:r>
            <a:r>
              <a:rPr lang="en-US" sz="4000" dirty="0"/>
              <a:t>is forbidden to hit, punish or disrespect the children</a:t>
            </a:r>
            <a:r>
              <a:rPr lang="en-US" sz="4000" dirty="0" smtClean="0"/>
              <a:t>.</a:t>
            </a:r>
          </a:p>
          <a:p>
            <a:pPr fontAlgn="base"/>
            <a:endParaRPr lang="en-US" sz="4000" dirty="0"/>
          </a:p>
          <a:p>
            <a:pPr fontAlgn="base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27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What to do &amp; What to value 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4000" dirty="0"/>
              <a:t>Pupils are educated to take up positions of responsibility and to work for the good of the community. </a:t>
            </a:r>
          </a:p>
          <a:p>
            <a:pPr fontAlgn="base"/>
            <a:r>
              <a:rPr lang="en-US" sz="4000" dirty="0"/>
              <a:t>“We want our children to learn about freedom and dignity </a:t>
            </a:r>
            <a:r>
              <a:rPr lang="en-US" sz="4000" b="1" dirty="0"/>
              <a:t>and to value all human beings.</a:t>
            </a:r>
            <a:r>
              <a:rPr lang="en-US" sz="4000" dirty="0"/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9289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Teachers / Education Promoters 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3600" dirty="0" smtClean="0"/>
              <a:t>Education </a:t>
            </a:r>
            <a:r>
              <a:rPr lang="en-US" sz="3600" dirty="0"/>
              <a:t>promoters”- Local, contextual knowledge valued</a:t>
            </a:r>
          </a:p>
          <a:p>
            <a:pPr fontAlgn="base"/>
            <a:r>
              <a:rPr lang="en-US" sz="3600" b="1" dirty="0"/>
              <a:t>No salaries</a:t>
            </a:r>
            <a:r>
              <a:rPr lang="en-US" sz="3600" dirty="0"/>
              <a:t>; community provides food and shelter</a:t>
            </a:r>
            <a:r>
              <a:rPr lang="en-US" sz="3600" dirty="0" smtClean="0"/>
              <a:t>.</a:t>
            </a:r>
          </a:p>
          <a:p>
            <a:pPr fontAlgn="base"/>
            <a:r>
              <a:rPr lang="en-US" sz="3600" dirty="0"/>
              <a:t>Learning is a shared experience. </a:t>
            </a:r>
          </a:p>
          <a:p>
            <a:pPr fontAlgn="base"/>
            <a:r>
              <a:rPr lang="en-US" sz="3600" dirty="0"/>
              <a:t>“Here we share learning and learn from each other, it’s not like the promoters know everything. Even the youngest child can contribute.”</a:t>
            </a:r>
          </a:p>
          <a:p>
            <a:pPr fontAlgn="base"/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056559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187" y="228648"/>
            <a:ext cx="11130887" cy="83587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+mn-lt"/>
              </a:rPr>
              <a:t>Curriculum of Self </a:t>
            </a:r>
            <a:r>
              <a:rPr lang="en-US" b="1" dirty="0">
                <a:latin typeface="+mn-lt"/>
              </a:rPr>
              <a:t>S</a:t>
            </a:r>
            <a:r>
              <a:rPr lang="en-US" b="1" dirty="0" smtClean="0">
                <a:latin typeface="+mn-lt"/>
              </a:rPr>
              <a:t>ufficiency and Dignity 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980" y="1412544"/>
            <a:ext cx="11573300" cy="5201616"/>
          </a:xfrm>
        </p:spPr>
        <p:txBody>
          <a:bodyPr>
            <a:normAutofit/>
          </a:bodyPr>
          <a:lstStyle/>
          <a:p>
            <a:pPr lvl="1"/>
            <a:r>
              <a:rPr lang="en-US" sz="3600" dirty="0"/>
              <a:t>Regional indigenous languages </a:t>
            </a:r>
            <a:r>
              <a:rPr lang="en-US" sz="3600" dirty="0" smtClean="0"/>
              <a:t>&amp; culture </a:t>
            </a:r>
            <a:endParaRPr lang="en-US" sz="3600" dirty="0"/>
          </a:p>
          <a:p>
            <a:pPr lvl="1"/>
            <a:r>
              <a:rPr lang="en-US" sz="3600" dirty="0" smtClean="0"/>
              <a:t>Agro-ecology </a:t>
            </a:r>
            <a:r>
              <a:rPr lang="en-US" sz="3600" dirty="0"/>
              <a:t>: how to work the land and to care for the earth, how to save seeds, how to use and prepare natural remedies, </a:t>
            </a:r>
          </a:p>
          <a:p>
            <a:pPr lvl="1"/>
            <a:r>
              <a:rPr lang="en-US" sz="3600" dirty="0"/>
              <a:t>Organic agroforestry  </a:t>
            </a:r>
          </a:p>
          <a:p>
            <a:pPr lvl="1"/>
            <a:r>
              <a:rPr lang="en-US" sz="3600" dirty="0" smtClean="0"/>
              <a:t>Conserving </a:t>
            </a:r>
            <a:r>
              <a:rPr lang="en-US" sz="3600" dirty="0"/>
              <a:t>water sources and forests </a:t>
            </a:r>
          </a:p>
          <a:p>
            <a:pPr lvl="1"/>
            <a:r>
              <a:rPr lang="en-US" sz="3600" dirty="0"/>
              <a:t>Food sovereignty </a:t>
            </a:r>
          </a:p>
          <a:p>
            <a:pPr lvl="1"/>
            <a:r>
              <a:rPr lang="en-US" sz="3600" dirty="0" smtClean="0"/>
              <a:t>Community health, natural/herbal </a:t>
            </a:r>
            <a:r>
              <a:rPr lang="en-US" sz="3600" dirty="0"/>
              <a:t>medicines, bone-setting and </a:t>
            </a:r>
            <a:r>
              <a:rPr lang="en-US" sz="3600" dirty="0" smtClean="0"/>
              <a:t>midwifery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9372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77240" y="273050"/>
            <a:ext cx="11095038" cy="6097270"/>
          </a:xfrm>
        </p:spPr>
        <p:txBody>
          <a:bodyPr>
            <a:noAutofit/>
          </a:bodyPr>
          <a:lstStyle/>
          <a:p>
            <a:r>
              <a:rPr lang="en-US" sz="4000" dirty="0"/>
              <a:t>Political struggle, awareness of injustice , social transformation</a:t>
            </a:r>
          </a:p>
          <a:p>
            <a:r>
              <a:rPr lang="en-US" sz="4000" dirty="0"/>
              <a:t>Women’s revolutionary law</a:t>
            </a:r>
          </a:p>
          <a:p>
            <a:r>
              <a:rPr lang="en-US" sz="4000" dirty="0"/>
              <a:t>Zapatista struggle</a:t>
            </a:r>
          </a:p>
          <a:p>
            <a:r>
              <a:rPr lang="en-US" sz="4000" dirty="0"/>
              <a:t>Oral </a:t>
            </a:r>
            <a:r>
              <a:rPr lang="en-US" sz="4000" dirty="0" smtClean="0"/>
              <a:t>histories &amp; Own history </a:t>
            </a:r>
            <a:endParaRPr lang="en-US" sz="4000" dirty="0"/>
          </a:p>
          <a:p>
            <a:r>
              <a:rPr lang="en-US" sz="3600" dirty="0" smtClean="0"/>
              <a:t>Trades -- electrical wiring, artisanal crafts, </a:t>
            </a:r>
          </a:p>
          <a:p>
            <a:r>
              <a:rPr lang="en-US" sz="3600" dirty="0" smtClean="0"/>
              <a:t>Community radio </a:t>
            </a:r>
          </a:p>
          <a:p>
            <a:r>
              <a:rPr lang="en-US" sz="3600" dirty="0" smtClean="0"/>
              <a:t>The </a:t>
            </a:r>
            <a:r>
              <a:rPr lang="en-US" sz="3600" dirty="0"/>
              <a:t>need to work together to build and strengthen the community and the </a:t>
            </a:r>
            <a:r>
              <a:rPr lang="en-US" sz="3600" dirty="0" smtClean="0"/>
              <a:t>resistance</a:t>
            </a:r>
          </a:p>
        </p:txBody>
      </p:sp>
    </p:spTree>
    <p:extLst>
      <p:ext uri="{BB962C8B-B14F-4D97-AF65-F5344CB8AC3E}">
        <p14:creationId xmlns:p14="http://schemas.microsoft.com/office/powerpoint/2010/main" val="284165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3840"/>
            <a:ext cx="10515600" cy="108172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School Project : Mother Seeds in Resistance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7910" y="1426443"/>
            <a:ext cx="6591871" cy="5274608"/>
          </a:xfrm>
        </p:spPr>
        <p:txBody>
          <a:bodyPr>
            <a:noAutofit/>
          </a:bodyPr>
          <a:lstStyle/>
          <a:p>
            <a:r>
              <a:rPr lang="en-US" sz="3600" dirty="0" smtClean="0"/>
              <a:t>Seed bank in a school</a:t>
            </a:r>
          </a:p>
          <a:p>
            <a:r>
              <a:rPr lang="en-US" sz="3600" dirty="0" smtClean="0"/>
              <a:t>The community( young and old)  </a:t>
            </a:r>
            <a:r>
              <a:rPr lang="en-US" sz="3600" dirty="0"/>
              <a:t>is identifying seeds to be preserved and preparing them to be frozen </a:t>
            </a:r>
            <a:endParaRPr lang="en-US" sz="3600" dirty="0" smtClean="0"/>
          </a:p>
          <a:p>
            <a:r>
              <a:rPr lang="en-US" sz="3600" dirty="0" smtClean="0"/>
              <a:t>Works as a seed </a:t>
            </a:r>
            <a:r>
              <a:rPr lang="en-US" sz="3600" dirty="0"/>
              <a:t>bank and an archive, </a:t>
            </a:r>
            <a:r>
              <a:rPr lang="en-US" sz="3600" dirty="0" smtClean="0"/>
              <a:t>protecting cultural</a:t>
            </a:r>
            <a:r>
              <a:rPr lang="en-US" sz="3600" dirty="0"/>
              <a:t> </a:t>
            </a:r>
            <a:r>
              <a:rPr lang="en-US" sz="3600" dirty="0" smtClean="0"/>
              <a:t>practices &amp; agricultural </a:t>
            </a:r>
            <a:r>
              <a:rPr lang="en-US" sz="3600" dirty="0"/>
              <a:t>knowledge </a:t>
            </a:r>
            <a:r>
              <a:rPr lang="en-US" sz="3600" dirty="0" smtClean="0"/>
              <a:t>associated </a:t>
            </a:r>
            <a:r>
              <a:rPr lang="en-US" sz="3600" dirty="0"/>
              <a:t>with </a:t>
            </a:r>
            <a:r>
              <a:rPr lang="en-US" sz="3600" dirty="0" smtClean="0"/>
              <a:t>this maize </a:t>
            </a:r>
            <a:r>
              <a:rPr lang="en-US" sz="3600" dirty="0"/>
              <a:t>crop.</a:t>
            </a:r>
          </a:p>
        </p:txBody>
      </p:sp>
    </p:spTree>
    <p:extLst>
      <p:ext uri="{BB962C8B-B14F-4D97-AF65-F5344CB8AC3E}">
        <p14:creationId xmlns:p14="http://schemas.microsoft.com/office/powerpoint/2010/main" val="10522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7525"/>
            <a:ext cx="10515600" cy="869315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b="1" dirty="0" smtClean="0">
                <a:latin typeface="+mn-lt"/>
              </a:rPr>
              <a:t>Higher </a:t>
            </a:r>
            <a:r>
              <a:rPr lang="en-US" sz="5400" b="1" dirty="0">
                <a:latin typeface="+mn-lt"/>
              </a:rPr>
              <a:t>E</a:t>
            </a:r>
            <a:r>
              <a:rPr lang="en-US" sz="5400" b="1" dirty="0" smtClean="0">
                <a:latin typeface="+mn-lt"/>
              </a:rPr>
              <a:t>ducation</a:t>
            </a: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err="1" smtClean="0"/>
              <a:t>Uni</a:t>
            </a:r>
            <a:r>
              <a:rPr lang="en-US" sz="4800" b="1" dirty="0" smtClean="0"/>
              <a:t> </a:t>
            </a:r>
            <a:r>
              <a:rPr lang="en-US" sz="4800" b="1" dirty="0"/>
              <a:t>Tierra </a:t>
            </a:r>
            <a:r>
              <a:rPr lang="en-US" sz="4000" dirty="0" smtClean="0"/>
              <a:t>: an </a:t>
            </a:r>
            <a:r>
              <a:rPr lang="en-US" sz="4000" dirty="0"/>
              <a:t>autonomous university,  </a:t>
            </a:r>
            <a:endParaRPr lang="en-US" sz="4000" dirty="0" smtClean="0"/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b="1" dirty="0" smtClean="0"/>
              <a:t>CIDECI </a:t>
            </a:r>
          </a:p>
          <a:p>
            <a:pPr marL="0" indent="0" algn="ctr">
              <a:buNone/>
            </a:pPr>
            <a:r>
              <a:rPr lang="en-US" sz="4000" i="1" dirty="0" smtClean="0"/>
              <a:t>Centro </a:t>
            </a:r>
            <a:r>
              <a:rPr lang="en-US" sz="4000" i="1" dirty="0" err="1"/>
              <a:t>Indigena</a:t>
            </a:r>
            <a:r>
              <a:rPr lang="en-US" sz="4000" i="1" dirty="0"/>
              <a:t> de </a:t>
            </a:r>
            <a:r>
              <a:rPr lang="en-US" sz="4000" i="1" dirty="0" err="1"/>
              <a:t>Capacitacion</a:t>
            </a:r>
            <a:r>
              <a:rPr lang="en-US" sz="4000" i="1" dirty="0"/>
              <a:t> Integral </a:t>
            </a:r>
            <a:endParaRPr lang="en-US" sz="4000" i="1" dirty="0" smtClean="0"/>
          </a:p>
          <a:p>
            <a:pPr marL="0" indent="0" algn="ctr">
              <a:buNone/>
            </a:pPr>
            <a:r>
              <a:rPr lang="en-US" sz="4000" i="1" dirty="0"/>
              <a:t> </a:t>
            </a:r>
            <a:r>
              <a:rPr lang="en-US" sz="4000" dirty="0" smtClean="0"/>
              <a:t>‘</a:t>
            </a:r>
            <a:r>
              <a:rPr lang="en-US" sz="4000" dirty="0"/>
              <a:t>An Indigenous Centre for Integral Learning’</a:t>
            </a:r>
          </a:p>
        </p:txBody>
      </p:sp>
    </p:spTree>
    <p:extLst>
      <p:ext uri="{BB962C8B-B14F-4D97-AF65-F5344CB8AC3E}">
        <p14:creationId xmlns:p14="http://schemas.microsoft.com/office/powerpoint/2010/main" val="330438650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8835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Zapatista Little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203960"/>
            <a:ext cx="11521440" cy="5425440"/>
          </a:xfrm>
        </p:spPr>
        <p:txBody>
          <a:bodyPr>
            <a:noAutofit/>
          </a:bodyPr>
          <a:lstStyle/>
          <a:p>
            <a:r>
              <a:rPr lang="en-US" sz="3600" dirty="0" smtClean="0"/>
              <a:t>In 2013</a:t>
            </a:r>
            <a:r>
              <a:rPr lang="en-US" sz="3600" dirty="0"/>
              <a:t>, the EZLN held the legendary Zapatista Little School </a:t>
            </a:r>
            <a:endParaRPr lang="en-US" sz="3600" dirty="0" smtClean="0"/>
          </a:p>
          <a:p>
            <a:r>
              <a:rPr lang="en-US" sz="3600" dirty="0" smtClean="0"/>
              <a:t>Over </a:t>
            </a:r>
            <a:r>
              <a:rPr lang="en-US" sz="3600" dirty="0"/>
              <a:t>7,000 students from all over the world attended a course given by the EZLN communities themselves under the title “</a:t>
            </a:r>
            <a:r>
              <a:rPr lang="en-US" sz="3600" b="1" i="1" dirty="0"/>
              <a:t>Freedom According to the Zapatistas.”</a:t>
            </a:r>
            <a:r>
              <a:rPr lang="en-US" sz="3600" dirty="0"/>
              <a:t> </a:t>
            </a:r>
            <a:endParaRPr lang="en-US" sz="3600" dirty="0" smtClean="0"/>
          </a:p>
          <a:p>
            <a:r>
              <a:rPr lang="en-US" sz="3600" dirty="0"/>
              <a:t> One of the four Zapatista textbooks published as part of the course, Women’s Participation in Autonomous Government, documented through the Zapatista women’s own accounts </a:t>
            </a:r>
            <a:r>
              <a:rPr lang="en-US" sz="3600" dirty="0" smtClean="0"/>
              <a:t>of  </a:t>
            </a:r>
            <a:r>
              <a:rPr lang="en-US" sz="3600" dirty="0"/>
              <a:t>community institutions </a:t>
            </a:r>
            <a:r>
              <a:rPr lang="en-US" sz="3600" dirty="0" smtClean="0"/>
              <a:t>for health</a:t>
            </a:r>
            <a:r>
              <a:rPr lang="en-US" sz="3600" dirty="0"/>
              <a:t>, literacy, political experience, and organizational </a:t>
            </a:r>
            <a:r>
              <a:rPr lang="en-US" sz="3600" dirty="0" smtClean="0"/>
              <a:t>leadership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2873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 result for school of chiap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8" y="156240"/>
            <a:ext cx="11092721" cy="6471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01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705" y="447914"/>
            <a:ext cx="11167672" cy="5677469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6600" i="1" dirty="0" smtClean="0"/>
          </a:p>
          <a:p>
            <a:pPr marL="457200" lvl="1" indent="0" algn="ctr">
              <a:buNone/>
            </a:pPr>
            <a:r>
              <a:rPr lang="en-US" sz="6600" i="1" dirty="0" smtClean="0"/>
              <a:t>“Un </a:t>
            </a:r>
            <a:r>
              <a:rPr lang="en-US" sz="6600" i="1" dirty="0" err="1" smtClean="0"/>
              <a:t>Munde</a:t>
            </a:r>
            <a:r>
              <a:rPr lang="en-US" sz="6600" i="1" dirty="0" smtClean="0"/>
              <a:t> Done </a:t>
            </a:r>
            <a:r>
              <a:rPr lang="en-US" sz="6600" i="1" dirty="0" err="1" smtClean="0"/>
              <a:t>Quepoan</a:t>
            </a:r>
            <a:r>
              <a:rPr lang="en-US" sz="6600" i="1" dirty="0" smtClean="0"/>
              <a:t> </a:t>
            </a:r>
            <a:r>
              <a:rPr lang="en-US" sz="6600" i="1" dirty="0" err="1" smtClean="0"/>
              <a:t>Muchos</a:t>
            </a:r>
            <a:r>
              <a:rPr lang="en-US" sz="6600" i="1" dirty="0" smtClean="0"/>
              <a:t> </a:t>
            </a:r>
            <a:r>
              <a:rPr lang="en-US" sz="6600" i="1" dirty="0" err="1" smtClean="0"/>
              <a:t>Mundos</a:t>
            </a:r>
            <a:r>
              <a:rPr lang="en-US" sz="6600" i="1" dirty="0" smtClean="0"/>
              <a:t>”</a:t>
            </a:r>
          </a:p>
          <a:p>
            <a:pPr marL="457200" lvl="1" indent="0">
              <a:buNone/>
            </a:pPr>
            <a:endParaRPr lang="en-US" sz="6600" i="1" dirty="0" smtClean="0"/>
          </a:p>
          <a:p>
            <a:pPr marL="457200" lvl="1" indent="0">
              <a:buNone/>
            </a:pPr>
            <a:r>
              <a:rPr lang="en-US" sz="6600" i="1" dirty="0" smtClean="0"/>
              <a:t>A world where many worlds fit </a:t>
            </a:r>
          </a:p>
          <a:p>
            <a:pPr marL="457200" lvl="1" indent="0">
              <a:buNone/>
            </a:pPr>
            <a:endParaRPr lang="en-US" sz="6600" i="1" dirty="0"/>
          </a:p>
        </p:txBody>
      </p:sp>
    </p:spTree>
    <p:extLst>
      <p:ext uri="{BB962C8B-B14F-4D97-AF65-F5344CB8AC3E}">
        <p14:creationId xmlns:p14="http://schemas.microsoft.com/office/powerpoint/2010/main" val="388150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04341" y="92621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Zapatista </a:t>
            </a:r>
          </a:p>
          <a:p>
            <a:pPr marL="0" indent="0" algn="ctr">
              <a:buNone/>
            </a:pPr>
            <a:r>
              <a:rPr lang="en-US" sz="9600" dirty="0" smtClean="0"/>
              <a:t>Economy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60601378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9078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Agriculture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9076"/>
            <a:ext cx="10515600" cy="502170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Their main crops are corn, beans, banana, coffee, sugarcane</a:t>
            </a:r>
          </a:p>
          <a:p>
            <a:r>
              <a:rPr lang="en-US" sz="3600" dirty="0" smtClean="0"/>
              <a:t>Chicken and pigs are their main animal husbandry </a:t>
            </a:r>
          </a:p>
          <a:p>
            <a:r>
              <a:rPr lang="en-US" sz="3600" dirty="0" smtClean="0"/>
              <a:t> Many of them are done as </a:t>
            </a:r>
            <a:r>
              <a:rPr lang="en-US" sz="3600" b="1" dirty="0" smtClean="0"/>
              <a:t>small cooperatives</a:t>
            </a:r>
            <a:r>
              <a:rPr lang="en-US" sz="3600" dirty="0" smtClean="0"/>
              <a:t>. Specially cattle cooperatives </a:t>
            </a:r>
            <a:r>
              <a:rPr lang="en-US" sz="3600" dirty="0"/>
              <a:t>and collective cornfields on lands recovered from wealthy </a:t>
            </a:r>
            <a:r>
              <a:rPr lang="en-US" sz="3600" dirty="0" smtClean="0"/>
              <a:t>landowners</a:t>
            </a:r>
          </a:p>
          <a:p>
            <a:r>
              <a:rPr lang="en-US" sz="3600" dirty="0"/>
              <a:t>Bread-baking cooperatives 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9275734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70560" y="374650"/>
            <a:ext cx="10515600" cy="616331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Grain Stores </a:t>
            </a:r>
            <a:r>
              <a:rPr lang="en-US" sz="3600" dirty="0" smtClean="0"/>
              <a:t>: at MAREZ </a:t>
            </a:r>
            <a:r>
              <a:rPr lang="en-US" sz="3600" dirty="0"/>
              <a:t>level </a:t>
            </a:r>
            <a:r>
              <a:rPr lang="en-US" sz="3600" dirty="0" smtClean="0"/>
              <a:t>have </a:t>
            </a:r>
            <a:r>
              <a:rPr lang="en-US" sz="3600" dirty="0"/>
              <a:t>been created</a:t>
            </a:r>
          </a:p>
          <a:p>
            <a:r>
              <a:rPr lang="en-US" sz="3600" dirty="0"/>
              <a:t>Production </a:t>
            </a:r>
            <a:r>
              <a:rPr lang="en-US" sz="3600" dirty="0" smtClean="0"/>
              <a:t>Commission </a:t>
            </a:r>
            <a:r>
              <a:rPr lang="en-US" sz="3600" dirty="0"/>
              <a:t>store surplus grains, create barter mechanisms, provide technical support , and  provide for surplus redistribution</a:t>
            </a:r>
          </a:p>
          <a:p>
            <a:r>
              <a:rPr lang="en-US" sz="3600" b="1" dirty="0" smtClean="0"/>
              <a:t>Weaving </a:t>
            </a:r>
            <a:r>
              <a:rPr lang="en-US" sz="3600" b="1" dirty="0"/>
              <a:t>cooperatives- </a:t>
            </a:r>
            <a:r>
              <a:rPr lang="en-US" sz="3600" dirty="0"/>
              <a:t>The symbols woven into many of the textiles communicate not just the intended meaning of the individual artisan, but the meaning of the community as a whole, and the Zapatista movement generally.</a:t>
            </a:r>
          </a:p>
          <a:p>
            <a:r>
              <a:rPr lang="en-US" sz="3600" b="1" dirty="0" smtClean="0"/>
              <a:t>Coffee cooperatives </a:t>
            </a:r>
            <a:r>
              <a:rPr lang="en-US" sz="3600" dirty="0" smtClean="0"/>
              <a:t>: Most famous .  Europe and US markets </a:t>
            </a:r>
          </a:p>
        </p:txBody>
      </p:sp>
    </p:spTree>
    <p:extLst>
      <p:ext uri="{BB962C8B-B14F-4D97-AF65-F5344CB8AC3E}">
        <p14:creationId xmlns:p14="http://schemas.microsoft.com/office/powerpoint/2010/main" val="310794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90600" y="11398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 smtClean="0"/>
              <a:t>ZAPATISTA </a:t>
            </a:r>
          </a:p>
          <a:p>
            <a:pPr marL="0" indent="0" algn="ctr">
              <a:buNone/>
            </a:pPr>
            <a:r>
              <a:rPr lang="en-US" sz="8000" b="1" dirty="0" smtClean="0"/>
              <a:t>HEALTH 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55902623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9315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Health Practice and Persons  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9075"/>
            <a:ext cx="10515600" cy="4767888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Emphasize </a:t>
            </a:r>
            <a:r>
              <a:rPr lang="en-US" sz="3600" dirty="0"/>
              <a:t>p</a:t>
            </a:r>
            <a:r>
              <a:rPr lang="en-US" sz="3600" dirty="0" smtClean="0"/>
              <a:t>revention and sanitation </a:t>
            </a:r>
          </a:p>
          <a:p>
            <a:r>
              <a:rPr lang="en-US" sz="3600" dirty="0" smtClean="0"/>
              <a:t>Initially external visiting doctors trained the first generation  of health promoters but only in Allopathy.</a:t>
            </a:r>
          </a:p>
          <a:p>
            <a:r>
              <a:rPr lang="en-US" sz="3600" dirty="0" smtClean="0"/>
              <a:t>Now traditional practices , medicinal plants/ mid </a:t>
            </a:r>
            <a:r>
              <a:rPr lang="en-US" sz="3600" dirty="0" err="1" smtClean="0"/>
              <a:t>wifery</a:t>
            </a:r>
            <a:r>
              <a:rPr lang="en-US" sz="3600" dirty="0" smtClean="0"/>
              <a:t> </a:t>
            </a:r>
            <a:r>
              <a:rPr lang="en-US" sz="3600" dirty="0" err="1" smtClean="0"/>
              <a:t>etc</a:t>
            </a:r>
            <a:r>
              <a:rPr lang="en-US" sz="3600" dirty="0" smtClean="0"/>
              <a:t> included </a:t>
            </a:r>
          </a:p>
          <a:p>
            <a:r>
              <a:rPr lang="en-US" sz="3600" dirty="0" smtClean="0"/>
              <a:t>Each village has a health </a:t>
            </a:r>
            <a:r>
              <a:rPr lang="en-US" sz="3600" dirty="0"/>
              <a:t>promoter : who receive ongoing training, who provide basic preventative medical care and some of them are trained for quite high level medical care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34832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Health Clinics 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8307"/>
            <a:ext cx="10515600" cy="463297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Health </a:t>
            </a:r>
            <a:r>
              <a:rPr lang="en-US" sz="3600" dirty="0"/>
              <a:t>clinic in </a:t>
            </a:r>
            <a:r>
              <a:rPr lang="en-US" sz="3600" dirty="0" smtClean="0"/>
              <a:t>many of the municipalities </a:t>
            </a:r>
            <a:endParaRPr lang="en-US" sz="3600" dirty="0"/>
          </a:p>
          <a:p>
            <a:r>
              <a:rPr lang="en-US" sz="3600" dirty="0" smtClean="0"/>
              <a:t>Two big hospitals  </a:t>
            </a:r>
            <a:r>
              <a:rPr lang="en-US" sz="3600" dirty="0"/>
              <a:t>with </a:t>
            </a:r>
            <a:r>
              <a:rPr lang="en-US" sz="3600" dirty="0" smtClean="0"/>
              <a:t>ambulances, dormitories</a:t>
            </a:r>
            <a:r>
              <a:rPr lang="en-US" sz="3600" dirty="0"/>
              <a:t>, dentists, doctors, laboratories.</a:t>
            </a:r>
          </a:p>
          <a:p>
            <a:r>
              <a:rPr lang="en-US" sz="3600" dirty="0"/>
              <a:t>In La </a:t>
            </a:r>
            <a:r>
              <a:rPr lang="en-US" sz="3600" dirty="0" err="1"/>
              <a:t>Garrucha</a:t>
            </a:r>
            <a:r>
              <a:rPr lang="en-US" sz="3600" dirty="0"/>
              <a:t> an entire clinic is organized to provide for women’s health with </a:t>
            </a:r>
            <a:r>
              <a:rPr lang="en-US" sz="3600" dirty="0" smtClean="0"/>
              <a:t>trained midwives </a:t>
            </a:r>
            <a:r>
              <a:rPr lang="en-US" sz="3600" dirty="0"/>
              <a:t>and a pharmacy with both western allopathic medicine and traditional healing </a:t>
            </a:r>
            <a:r>
              <a:rPr lang="en-US" sz="3600" dirty="0" smtClean="0"/>
              <a:t>and herbal </a:t>
            </a:r>
            <a:r>
              <a:rPr lang="en-US" sz="3600" dirty="0"/>
              <a:t>medicine.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82730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924" y="389744"/>
            <a:ext cx="10515600" cy="65956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+mn-lt"/>
              </a:rPr>
              <a:t>Zapatistas  and the World 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745" y="1236309"/>
            <a:ext cx="11678456" cy="534437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2010</a:t>
            </a:r>
            <a:r>
              <a:rPr lang="en-US" sz="3600" b="1" dirty="0"/>
              <a:t>: Little </a:t>
            </a:r>
            <a:r>
              <a:rPr lang="en-US" sz="3600" b="1" dirty="0" smtClean="0"/>
              <a:t>School </a:t>
            </a:r>
            <a:r>
              <a:rPr lang="en-US" sz="3600" b="1" dirty="0"/>
              <a:t>of Liberty- </a:t>
            </a:r>
            <a:r>
              <a:rPr lang="en-US" sz="3600" dirty="0"/>
              <a:t>an international course reflecting on the Zapatista </a:t>
            </a:r>
            <a:r>
              <a:rPr lang="en-US" sz="3600" dirty="0" smtClean="0"/>
              <a:t>struggle. Repeated in </a:t>
            </a:r>
            <a:r>
              <a:rPr lang="en-US" sz="3600" b="1" dirty="0" smtClean="0"/>
              <a:t>2013. </a:t>
            </a:r>
            <a:endParaRPr lang="en-US" sz="3600" b="1" dirty="0"/>
          </a:p>
          <a:p>
            <a:pPr fontAlgn="base"/>
            <a:r>
              <a:rPr lang="en-US" sz="3600" b="1" dirty="0" smtClean="0"/>
              <a:t>2016 : Art for Humanity </a:t>
            </a:r>
            <a:r>
              <a:rPr lang="en-US" sz="3600" dirty="0" smtClean="0"/>
              <a:t>: From </a:t>
            </a:r>
            <a:r>
              <a:rPr lang="en-US" sz="3600" dirty="0"/>
              <a:t>July 23 to 30, over a thousand artists from 45 countries flocked to </a:t>
            </a:r>
            <a:r>
              <a:rPr lang="en-US" sz="3600" dirty="0" smtClean="0"/>
              <a:t>San Cristobal to </a:t>
            </a:r>
            <a:r>
              <a:rPr lang="en-US" sz="3600" dirty="0"/>
              <a:t>participate </a:t>
            </a:r>
            <a:r>
              <a:rPr lang="en-US" sz="3600" dirty="0" smtClean="0"/>
              <a:t>in </a:t>
            </a:r>
            <a:r>
              <a:rPr lang="en-US" sz="3600" dirty="0"/>
              <a:t>a festival of art, poetry and </a:t>
            </a:r>
            <a:r>
              <a:rPr lang="en-US" sz="3600" dirty="0" smtClean="0"/>
              <a:t>music</a:t>
            </a:r>
            <a:endParaRPr lang="en-US" sz="3600" dirty="0"/>
          </a:p>
          <a:p>
            <a:r>
              <a:rPr lang="en-US" sz="3600" b="1" dirty="0" smtClean="0"/>
              <a:t>2017: </a:t>
            </a:r>
            <a:r>
              <a:rPr lang="en-US" sz="3600" b="1" dirty="0"/>
              <a:t>International Science Congress </a:t>
            </a:r>
            <a:r>
              <a:rPr lang="en-US" sz="3600" dirty="0"/>
              <a:t>– role of science in fighting </a:t>
            </a:r>
            <a:r>
              <a:rPr lang="en-US" sz="3600" dirty="0" smtClean="0"/>
              <a:t>oppression : </a:t>
            </a:r>
            <a:r>
              <a:rPr lang="en-US" sz="3600" i="1" dirty="0" smtClean="0"/>
              <a:t>“</a:t>
            </a:r>
            <a:r>
              <a:rPr lang="en-US" sz="3600" i="1" dirty="0"/>
              <a:t>We want to understand the world, to know it. Because only by knowing the world can we make a new one, a bigger one, a better one</a:t>
            </a:r>
            <a:r>
              <a:rPr lang="en-US" sz="3600" b="1" i="1" dirty="0"/>
              <a:t>.” </a:t>
            </a:r>
            <a:r>
              <a:rPr lang="en-US" sz="3600" i="1" dirty="0"/>
              <a:t>–</a:t>
            </a:r>
            <a:r>
              <a:rPr lang="en-US" sz="3600" dirty="0"/>
              <a:t>Marcos</a:t>
            </a:r>
          </a:p>
          <a:p>
            <a:endParaRPr lang="en-US" sz="3600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374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65125"/>
            <a:ext cx="11445240" cy="82359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March 8-10, </a:t>
            </a:r>
            <a:r>
              <a:rPr lang="en-US" b="1" dirty="0" smtClean="0">
                <a:latin typeface="+mn-lt"/>
              </a:rPr>
              <a:t>2018: International Women Congress</a:t>
            </a:r>
            <a:endParaRPr lang="en-US" b="1" dirty="0">
              <a:latin typeface="+mn-lt"/>
            </a:endParaRPr>
          </a:p>
        </p:txBody>
      </p:sp>
      <p:pic>
        <p:nvPicPr>
          <p:cNvPr id="4098" name="Picture 2" descr="https://www.viewpointmag.com/wp-content/uploads/2018/06/IMG_0278-1024x68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086" y="1394085"/>
            <a:ext cx="9188970" cy="506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57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157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Challenges today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102" y="128597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The government and the forces of Industrialism continue to  wage a propaganda war focused on convincing the rest of Mexico, the world, and even Zapatista communities themselves that the movement and its vision no longer exists.</a:t>
            </a:r>
          </a:p>
          <a:p>
            <a:r>
              <a:rPr lang="en-US" sz="4000" dirty="0" smtClean="0"/>
              <a:t>Violence continues </a:t>
            </a:r>
          </a:p>
          <a:p>
            <a:r>
              <a:rPr lang="en-US" sz="4000" dirty="0" smtClean="0"/>
              <a:t>Environmentalist lobby for protecting rainforest paints the Zapatistas as villains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5148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071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+mn-lt"/>
              </a:rPr>
              <a:t>Zapatismo Philosophy overview 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577" y="1127760"/>
            <a:ext cx="11103023" cy="5577840"/>
          </a:xfrm>
        </p:spPr>
        <p:txBody>
          <a:bodyPr>
            <a:noAutofit/>
          </a:bodyPr>
          <a:lstStyle/>
          <a:p>
            <a:r>
              <a:rPr lang="en-US" sz="3600" dirty="0" smtClean="0"/>
              <a:t>Indigenous Worldview </a:t>
            </a:r>
          </a:p>
          <a:p>
            <a:r>
              <a:rPr lang="en-US" sz="3600" dirty="0" smtClean="0"/>
              <a:t>Mutual Aid &amp;  Cooperation</a:t>
            </a:r>
          </a:p>
          <a:p>
            <a:r>
              <a:rPr lang="en-US" sz="3600" dirty="0" err="1" smtClean="0"/>
              <a:t>Grassroot</a:t>
            </a:r>
            <a:r>
              <a:rPr lang="en-US" sz="3600" dirty="0" smtClean="0"/>
              <a:t> Democracy and Horizontal Governance</a:t>
            </a:r>
          </a:p>
          <a:p>
            <a:r>
              <a:rPr lang="en-US" sz="3600" dirty="0" smtClean="0"/>
              <a:t>Reject the Nation State </a:t>
            </a:r>
            <a:endParaRPr lang="en-US" sz="3600" dirty="0"/>
          </a:p>
          <a:p>
            <a:r>
              <a:rPr lang="en-US" sz="3600" dirty="0" smtClean="0"/>
              <a:t>Equitable Gender relations</a:t>
            </a:r>
          </a:p>
          <a:p>
            <a:r>
              <a:rPr lang="en-US" sz="3600" dirty="0" smtClean="0"/>
              <a:t>Solidarity </a:t>
            </a:r>
            <a:r>
              <a:rPr lang="en-US" sz="3600" dirty="0"/>
              <a:t>E</a:t>
            </a:r>
            <a:r>
              <a:rPr lang="en-US" sz="3600" dirty="0" smtClean="0"/>
              <a:t>conomy- </a:t>
            </a:r>
            <a:r>
              <a:rPr lang="en-US" sz="3600" dirty="0"/>
              <a:t>C</a:t>
            </a:r>
            <a:r>
              <a:rPr lang="en-US" sz="3600" dirty="0" smtClean="0"/>
              <a:t>ollective Work</a:t>
            </a:r>
          </a:p>
          <a:p>
            <a:r>
              <a:rPr lang="en-US" sz="3600" dirty="0" smtClean="0"/>
              <a:t>Own Education system for achieving the above </a:t>
            </a:r>
          </a:p>
          <a:p>
            <a:r>
              <a:rPr lang="en-US" sz="3600" dirty="0" smtClean="0"/>
              <a:t>Autonomy rests on  continuous PRACTISE and REFLECTION ;  and also on dignity and respect for All.</a:t>
            </a:r>
          </a:p>
        </p:txBody>
      </p:sp>
    </p:spTree>
    <p:extLst>
      <p:ext uri="{BB962C8B-B14F-4D97-AF65-F5344CB8AC3E}">
        <p14:creationId xmlns:p14="http://schemas.microsoft.com/office/powerpoint/2010/main" val="281946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636250" cy="225742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/>
              <a:t>“</a:t>
            </a:r>
            <a:r>
              <a:rPr lang="en-US" sz="6000" b="1" i="1" dirty="0" smtClean="0">
                <a:latin typeface="+mn-lt"/>
              </a:rPr>
              <a:t>You are in Zapatista Territory. </a:t>
            </a:r>
            <a:br>
              <a:rPr lang="en-US" sz="6000" b="1" i="1" dirty="0" smtClean="0">
                <a:latin typeface="+mn-lt"/>
              </a:rPr>
            </a:br>
            <a:r>
              <a:rPr lang="en-US" sz="6000" b="1" i="1" dirty="0" smtClean="0">
                <a:latin typeface="+mn-lt"/>
              </a:rPr>
              <a:t>Here the people lead and the government obeys “</a:t>
            </a:r>
            <a:endParaRPr lang="en-US" sz="6000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460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i="1" dirty="0" err="1"/>
              <a:t>Preguntando</a:t>
            </a:r>
            <a:r>
              <a:rPr lang="en-US" sz="8000" b="1" i="1" dirty="0"/>
              <a:t> </a:t>
            </a:r>
            <a:r>
              <a:rPr lang="en-US" sz="8000" b="1" i="1" dirty="0" err="1"/>
              <a:t>Caminamos</a:t>
            </a:r>
            <a:r>
              <a:rPr lang="en-US" b="1" dirty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036"/>
            <a:ext cx="10515600" cy="39829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/>
              <a:t>“</a:t>
            </a:r>
            <a:r>
              <a:rPr lang="en-US" sz="6000" b="1" i="1" dirty="0"/>
              <a:t>Asking, We Walk</a:t>
            </a:r>
            <a:r>
              <a:rPr lang="en-US" sz="6000" b="1" dirty="0" smtClean="0"/>
              <a:t>”</a:t>
            </a:r>
            <a:r>
              <a:rPr lang="en-US" sz="6000" b="1" dirty="0"/>
              <a:t> </a:t>
            </a:r>
            <a:endParaRPr lang="en-US" sz="6000" b="1" dirty="0" smtClean="0"/>
          </a:p>
          <a:p>
            <a:pPr marL="0" indent="0" algn="ctr">
              <a:buNone/>
            </a:pPr>
            <a:endParaRPr lang="en-US" sz="6000" b="1" dirty="0" smtClean="0"/>
          </a:p>
          <a:p>
            <a:pPr marL="0" indent="0" algn="ctr">
              <a:buNone/>
            </a:pPr>
            <a:r>
              <a:rPr lang="en-US" sz="6000" b="1" dirty="0"/>
              <a:t> </a:t>
            </a:r>
            <a:r>
              <a:rPr lang="en-US" sz="6000" dirty="0"/>
              <a:t>N</a:t>
            </a:r>
            <a:r>
              <a:rPr lang="en-US" sz="6000" dirty="0" smtClean="0"/>
              <a:t>one </a:t>
            </a:r>
            <a:r>
              <a:rPr lang="en-US" sz="6000" dirty="0"/>
              <a:t>of us have all the answers. </a:t>
            </a:r>
          </a:p>
        </p:txBody>
      </p:sp>
    </p:spTree>
    <p:extLst>
      <p:ext uri="{BB962C8B-B14F-4D97-AF65-F5344CB8AC3E}">
        <p14:creationId xmlns:p14="http://schemas.microsoft.com/office/powerpoint/2010/main" val="117938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54680" y="1143000"/>
            <a:ext cx="6324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/>
              <a:t>Slow but Advancing </a:t>
            </a:r>
          </a:p>
        </p:txBody>
      </p:sp>
    </p:spTree>
    <p:extLst>
      <p:ext uri="{BB962C8B-B14F-4D97-AF65-F5344CB8AC3E}">
        <p14:creationId xmlns:p14="http://schemas.microsoft.com/office/powerpoint/2010/main" val="294095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8499</TotalTime>
  <Words>2677</Words>
  <Application>Microsoft Office PowerPoint</Application>
  <PresentationFormat>Widescreen</PresentationFormat>
  <Paragraphs>338</Paragraphs>
  <Slides>69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5" baseType="lpstr">
      <vt:lpstr>Arial</vt:lpstr>
      <vt:lpstr>Calibri</vt:lpstr>
      <vt:lpstr>Calibri Light</vt:lpstr>
      <vt:lpstr>medium-content-slab-serif-font</vt:lpstr>
      <vt:lpstr>Segoe Print</vt:lpstr>
      <vt:lpstr>Office Theme</vt:lpstr>
      <vt:lpstr>ZAPATISTA  Incredible Indigenous Movement  for a Good Society  </vt:lpstr>
      <vt:lpstr>What is the  Zapatista Movement ? </vt:lpstr>
      <vt:lpstr>How Big is the Zapatista Movement ? </vt:lpstr>
      <vt:lpstr>PowerPoint Presentation</vt:lpstr>
      <vt:lpstr>    Enough!     </vt:lpstr>
      <vt:lpstr>PowerPoint Presentation</vt:lpstr>
      <vt:lpstr>“You are in Zapatista Territory.  Here the people lead and the government obeys “</vt:lpstr>
      <vt:lpstr>Preguntando Caminamos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New Year revolt 1994– brief armed uprising</vt:lpstr>
      <vt:lpstr>From  1994 </vt:lpstr>
      <vt:lpstr>Why 1st Jan 1994?  </vt:lpstr>
      <vt:lpstr>Shocking?  or  long time coming revolt in 1994?</vt:lpstr>
      <vt:lpstr>PowerPoint Presentation</vt:lpstr>
      <vt:lpstr>Mexico – Chiapas – Zapatistas </vt:lpstr>
      <vt:lpstr>Homogenous territory &amp; people ? </vt:lpstr>
      <vt:lpstr>Leadership</vt:lpstr>
      <vt:lpstr>PowerPoint Presentation</vt:lpstr>
      <vt:lpstr>PowerPoint Presentation</vt:lpstr>
      <vt:lpstr>PowerPoint Presentation</vt:lpstr>
      <vt:lpstr>PowerPoint Presentation</vt:lpstr>
      <vt:lpstr> Seven principles of Zapatismo</vt:lpstr>
      <vt:lpstr>Rejection of Mexican Nation State </vt:lpstr>
      <vt:lpstr>Structure  </vt:lpstr>
      <vt:lpstr>Level 1: Governance at community level</vt:lpstr>
      <vt:lpstr>Level 2: MAREZ/ Municipality</vt:lpstr>
      <vt:lpstr>PowerPoint Presentation</vt:lpstr>
      <vt:lpstr>Level 3: Caracoles</vt:lpstr>
      <vt:lpstr>Caracol  means Snail </vt:lpstr>
      <vt:lpstr>Indigenous Worldview in slogans One for each of the 5 Caracoles </vt:lpstr>
      <vt:lpstr>Caracoles : Who are the members (staff)  ? </vt:lpstr>
      <vt:lpstr>PowerPoint Presentation</vt:lpstr>
      <vt:lpstr>PowerPoint Presentation</vt:lpstr>
      <vt:lpstr>Task of Caracoles Board</vt:lpstr>
      <vt:lpstr>PowerPoint Presentation</vt:lpstr>
      <vt:lpstr>PowerPoint Presentation</vt:lpstr>
      <vt:lpstr> Women’s Revolutionary Law </vt:lpstr>
      <vt:lpstr>PowerPoint Presentation</vt:lpstr>
      <vt:lpstr>PowerPoint Presentation</vt:lpstr>
      <vt:lpstr>Zapatista  women- companeros</vt:lpstr>
      <vt:lpstr>PowerPoint Presentation</vt:lpstr>
      <vt:lpstr>PowerPoint Presentation</vt:lpstr>
      <vt:lpstr>What Zapatista Education Promoters say </vt:lpstr>
      <vt:lpstr>Education: Key Principles </vt:lpstr>
      <vt:lpstr>Education : What not to do </vt:lpstr>
      <vt:lpstr>What to do &amp; What to value </vt:lpstr>
      <vt:lpstr>Teachers / Education Promoters </vt:lpstr>
      <vt:lpstr>Curriculum of Self Sufficiency and Dignity </vt:lpstr>
      <vt:lpstr>PowerPoint Presentation</vt:lpstr>
      <vt:lpstr>School Project : Mother Seeds in Resistance</vt:lpstr>
      <vt:lpstr> Higher Education </vt:lpstr>
      <vt:lpstr>Zapatista Little School</vt:lpstr>
      <vt:lpstr>PowerPoint Presentation</vt:lpstr>
      <vt:lpstr>PowerPoint Presentation</vt:lpstr>
      <vt:lpstr>Agriculture </vt:lpstr>
      <vt:lpstr>PowerPoint Presentation</vt:lpstr>
      <vt:lpstr>PowerPoint Presentation</vt:lpstr>
      <vt:lpstr>Health Practice and Persons  </vt:lpstr>
      <vt:lpstr>Health Clinics </vt:lpstr>
      <vt:lpstr>Zapatistas  and the World </vt:lpstr>
      <vt:lpstr>March 8-10, 2018: International Women Congress</vt:lpstr>
      <vt:lpstr>Challenges today</vt:lpstr>
      <vt:lpstr>Zapatismo Philosophy overview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APUACER</cp:lastModifiedBy>
  <cp:revision>188</cp:revision>
  <dcterms:created xsi:type="dcterms:W3CDTF">2018-11-01T05:57:08Z</dcterms:created>
  <dcterms:modified xsi:type="dcterms:W3CDTF">2020-04-15T11:36:48Z</dcterms:modified>
</cp:coreProperties>
</file>