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82" r:id="rId3"/>
    <p:sldId id="283" r:id="rId4"/>
    <p:sldId id="276" r:id="rId5"/>
    <p:sldId id="285" r:id="rId6"/>
    <p:sldId id="286" r:id="rId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EF5703"/>
    <a:srgbClr val="FF0000"/>
    <a:srgbClr val="06BA06"/>
    <a:srgbClr val="0361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04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>
        <c:manualLayout>
          <c:layoutTarget val="inner"/>
          <c:xMode val="edge"/>
          <c:yMode val="edge"/>
          <c:x val="5.4343584222640379E-2"/>
          <c:y val="5.0271310339516713E-2"/>
          <c:w val="0.55976086914103096"/>
          <c:h val="0.9497286896604847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Entradas de dinero</c:v>
                </c:pt>
              </c:strCache>
            </c:strRef>
          </c:tx>
          <c:spPr>
            <a:ln w="19050" cap="rnd" cmpd="sng">
              <a:prstDash val="solid"/>
            </a:ln>
          </c:spPr>
          <c:dPt>
            <c:idx val="0"/>
            <c:spPr>
              <a:solidFill>
                <a:srgbClr val="C00000"/>
              </a:solidFill>
              <a:ln w="19050" cap="rnd" cmpd="sng">
                <a:prstDash val="solid"/>
              </a:ln>
            </c:spPr>
          </c:dPt>
          <c:dPt>
            <c:idx val="1"/>
            <c:spPr>
              <a:solidFill>
                <a:srgbClr val="7030A0"/>
              </a:solidFill>
              <a:ln w="19050" cap="rnd" cmpd="sng">
                <a:prstDash val="solid"/>
              </a:ln>
            </c:spPr>
          </c:dPt>
          <c:dPt>
            <c:idx val="2"/>
            <c:spPr>
              <a:solidFill>
                <a:srgbClr val="06BA06"/>
              </a:solidFill>
              <a:ln w="19050" cap="rnd" cmpd="sng">
                <a:prstDash val="solid"/>
              </a:ln>
            </c:spPr>
          </c:dPt>
          <c:dPt>
            <c:idx val="3"/>
            <c:spPr>
              <a:solidFill>
                <a:srgbClr val="FFC000"/>
              </a:solidFill>
              <a:ln w="19050" cap="rnd" cmpd="sng">
                <a:prstDash val="solid"/>
              </a:ln>
            </c:spPr>
          </c:dPt>
          <c:dPt>
            <c:idx val="4"/>
            <c:spPr>
              <a:solidFill>
                <a:srgbClr val="EF5703"/>
              </a:solidFill>
              <a:ln w="19050" cap="rnd" cmpd="sng">
                <a:prstDash val="solid"/>
              </a:ln>
            </c:spPr>
          </c:dPt>
          <c:cat>
            <c:strRef>
              <c:f>Hoja1!$A$2:$A$8</c:f>
              <c:strCache>
                <c:ptCount val="7"/>
                <c:pt idx="0">
                  <c:v>Cuotas Bahrastro   10.403</c:v>
                </c:pt>
                <c:pt idx="1">
                  <c:v>Cuotas Bahcaba       4.485</c:v>
                </c:pt>
                <c:pt idx="2">
                  <c:v>Cuotas Bahpiés        3.460</c:v>
                </c:pt>
                <c:pt idx="3">
                  <c:v>Fiestas                         950,29</c:v>
                </c:pt>
                <c:pt idx="4">
                  <c:v>Papeletas navidad       940</c:v>
                </c:pt>
                <c:pt idx="5">
                  <c:v>Aportaciones                260</c:v>
                </c:pt>
                <c:pt idx="6">
                  <c:v>Devolución Seg.Social  31,43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10403</c:v>
                </c:pt>
                <c:pt idx="1">
                  <c:v>4485</c:v>
                </c:pt>
                <c:pt idx="2">
                  <c:v>3460</c:v>
                </c:pt>
                <c:pt idx="3">
                  <c:v>950.29000000000008</c:v>
                </c:pt>
                <c:pt idx="4">
                  <c:v>940</c:v>
                </c:pt>
                <c:pt idx="5">
                  <c:v>260</c:v>
                </c:pt>
                <c:pt idx="6">
                  <c:v>31.43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780419133928169"/>
          <c:y val="0.21094336327708438"/>
          <c:w val="0.35042590264452284"/>
          <c:h val="0.65988908092471865"/>
        </c:manualLayout>
      </c:layout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36103"/>
              </a:solidFill>
            </c:spPr>
          </c:dPt>
          <c:dPt>
            <c:idx val="1"/>
            <c:spPr>
              <a:solidFill>
                <a:srgbClr val="06BA06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Pt>
            <c:idx val="7"/>
            <c:spPr>
              <a:solidFill>
                <a:schemeClr val="bg1"/>
              </a:solidFill>
            </c:spPr>
          </c:dPt>
          <c:cat>
            <c:strRef>
              <c:f>Hoja1!$A$2:$A$11</c:f>
              <c:strCache>
                <c:ptCount val="8"/>
                <c:pt idx="0">
                  <c:v>Trabajador                    10552,06</c:v>
                </c:pt>
                <c:pt idx="1">
                  <c:v>Seguridad social            4146,06</c:v>
                </c:pt>
                <c:pt idx="2">
                  <c:v>Gastos agrícolas           2026,36</c:v>
                </c:pt>
                <c:pt idx="3">
                  <c:v>Furgoneta                        678</c:v>
                </c:pt>
                <c:pt idx="4">
                  <c:v>Tierra                               600</c:v>
                </c:pt>
                <c:pt idx="5">
                  <c:v>Seguro furgoneta            326,8</c:v>
                </c:pt>
                <c:pt idx="6">
                  <c:v>Venta furgo                     214,42</c:v>
                </c:pt>
                <c:pt idx="7">
                  <c:v>Aquo                               181,5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10552.06</c:v>
                </c:pt>
                <c:pt idx="1">
                  <c:v>4146.0600000000004</c:v>
                </c:pt>
                <c:pt idx="2">
                  <c:v>2026.36</c:v>
                </c:pt>
                <c:pt idx="3">
                  <c:v>678</c:v>
                </c:pt>
                <c:pt idx="4">
                  <c:v>600</c:v>
                </c:pt>
                <c:pt idx="5">
                  <c:v>326.8</c:v>
                </c:pt>
                <c:pt idx="6">
                  <c:v>214.42000000000002</c:v>
                </c:pt>
                <c:pt idx="7">
                  <c:v>181.5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3586383870056462"/>
          <c:y val="0"/>
          <c:w val="0.36413616129943654"/>
          <c:h val="1"/>
        </c:manualLayout>
      </c:layout>
      <c:txPr>
        <a:bodyPr/>
        <a:lstStyle/>
        <a:p>
          <a:pPr>
            <a:defRPr sz="1600" baseline="0"/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_tradnl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4158E881-BCC0-4A52-AA4A-EE0F14FF17A8}" type="slidenum">
              <a:rPr lang="it-IT"/>
              <a:pPr>
                <a:defRPr/>
              </a:pPr>
              <a:t>‹Nº›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5706889-78B2-44E5-8EA7-5F40F2E27D8D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  <a:noFill/>
          <a:ln/>
        </p:spPr>
        <p:txBody>
          <a:bodyPr wrap="none" anchor="ctr"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158E881-BCC0-4A52-AA4A-EE0F14FF17A8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890F2-A2E7-408C-AD8B-26F423C7577D}" type="slidenum">
              <a:rPr lang="it-IT"/>
              <a:pPr>
                <a:defRPr/>
              </a:pPr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6F3F9-DC29-48D9-B056-4EDD85906D7E}" type="slidenum">
              <a:rPr lang="it-IT"/>
              <a:pPr>
                <a:defRPr/>
              </a:pPr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31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31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B8386-485C-41D9-905B-406467547E5F}" type="slidenum">
              <a:rPr lang="it-IT"/>
              <a:pPr>
                <a:defRPr/>
              </a:pPr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C89AE-AAEC-4859-B9FA-A72A125C7BF6}" type="slidenum">
              <a:rPr lang="it-IT"/>
              <a:pPr>
                <a:defRPr/>
              </a:pPr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1B0B9-2891-4414-A7C9-60F66F3231AC}" type="slidenum">
              <a:rPr lang="it-IT"/>
              <a:pPr>
                <a:defRPr/>
              </a:pPr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8D268-3670-4AE9-8F80-72ABACBDB54C}" type="slidenum">
              <a:rPr lang="it-IT"/>
              <a:pPr>
                <a:defRPr/>
              </a:pPr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B3D16-1411-4260-B33E-041AEEFB99AB}" type="slidenum">
              <a:rPr lang="it-IT"/>
              <a:pPr>
                <a:defRPr/>
              </a:pPr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42993-0A89-4CE4-B8E4-A6629D1449EB}" type="slidenum">
              <a:rPr lang="it-IT"/>
              <a:pPr>
                <a:defRPr/>
              </a:pPr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3FB79-AFA1-4F3C-A182-404A490C190A}" type="slidenum">
              <a:rPr lang="it-IT"/>
              <a:pPr>
                <a:defRPr/>
              </a:pPr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E787C-5E5F-40BB-A6CC-83D49319FEF2}" type="slidenum">
              <a:rPr lang="it-IT"/>
              <a:pPr>
                <a:defRPr/>
              </a:pPr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269DF-D002-4EA3-AB36-258CE2A967F1}" type="slidenum">
              <a:rPr lang="it-IT"/>
              <a:pPr>
                <a:defRPr/>
              </a:pPr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10080625" cy="75596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 titolo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6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8D94932-F087-4107-B18F-ACF3E275E94F}" type="slidenum">
              <a:rPr lang="it-IT"/>
              <a:pPr>
                <a:defRPr/>
              </a:pPr>
              <a:t>‹Nº›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6456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24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6000" b="1" dirty="0">
                <a:solidFill>
                  <a:srgbClr val="000000"/>
                </a:solidFill>
              </a:rPr>
              <a:t>Informe </a:t>
            </a:r>
            <a:r>
              <a:rPr lang="it-IT" sz="6000" b="1" dirty="0" smtClean="0">
                <a:solidFill>
                  <a:srgbClr val="000000"/>
                </a:solidFill>
              </a:rPr>
              <a:t>anual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60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 dirty="0" smtClean="0">
                <a:solidFill>
                  <a:srgbClr val="000000"/>
                </a:solidFill>
              </a:rPr>
              <a:t>Octubre 2015- Octubre 2016</a:t>
            </a:r>
            <a:endParaRPr lang="it-IT" sz="44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3200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3200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3200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200" dirty="0">
                <a:solidFill>
                  <a:srgbClr val="000000"/>
                </a:solidFill>
              </a:rPr>
              <a:t>Comisión económica del BAH San Martìn </a:t>
            </a:r>
          </a:p>
        </p:txBody>
      </p:sp>
      <p:sp>
        <p:nvSpPr>
          <p:cNvPr id="2051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Entradas de dinero </a:t>
            </a:r>
            <a:r>
              <a:rPr lang="es-ES" sz="2000" b="1" dirty="0" smtClean="0"/>
              <a:t>(euros)</a:t>
            </a:r>
            <a:endParaRPr lang="es-ES" sz="20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82528" y="1136631"/>
          <a:ext cx="9572692" cy="5772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Salidas de dinero </a:t>
            </a:r>
            <a:r>
              <a:rPr lang="es-ES" sz="2000" b="1" dirty="0" smtClean="0"/>
              <a:t>(euros)</a:t>
            </a:r>
            <a:endParaRPr lang="es-ES" sz="20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25404" y="1279507"/>
          <a:ext cx="9429816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468280" y="207937"/>
            <a:ext cx="4452938" cy="704850"/>
          </a:xfrm>
        </p:spPr>
        <p:txBody>
          <a:bodyPr/>
          <a:lstStyle/>
          <a:p>
            <a:pPr algn="ctr"/>
            <a:r>
              <a:rPr lang="es-ES" sz="3600" dirty="0" smtClean="0"/>
              <a:t>Entradas fijas	</a:t>
            </a:r>
            <a:endParaRPr lang="es-ES" sz="36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68280" y="1065193"/>
            <a:ext cx="4452938" cy="2473322"/>
          </a:xfrm>
        </p:spPr>
        <p:txBody>
          <a:bodyPr/>
          <a:lstStyle/>
          <a:p>
            <a:r>
              <a:rPr lang="es-ES" sz="2000" dirty="0" smtClean="0"/>
              <a:t>Cuotas cooperativistas con compromiso anual</a:t>
            </a:r>
            <a:endParaRPr lang="es-ES" sz="2000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5111750" y="207937"/>
            <a:ext cx="4456113" cy="704850"/>
          </a:xfrm>
        </p:spPr>
        <p:txBody>
          <a:bodyPr/>
          <a:lstStyle/>
          <a:p>
            <a:pPr algn="ctr"/>
            <a:r>
              <a:rPr lang="es-ES" sz="3600" dirty="0" smtClean="0"/>
              <a:t>Salidas fijas</a:t>
            </a:r>
            <a:endParaRPr lang="es-ES" sz="3600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5111750" y="1065193"/>
            <a:ext cx="4456113" cy="2500330"/>
          </a:xfrm>
        </p:spPr>
        <p:txBody>
          <a:bodyPr/>
          <a:lstStyle/>
          <a:p>
            <a:r>
              <a:rPr lang="es-ES" sz="2000" dirty="0" smtClean="0"/>
              <a:t>Trabajador</a:t>
            </a:r>
          </a:p>
          <a:p>
            <a:r>
              <a:rPr lang="es-ES" sz="2000" dirty="0" smtClean="0"/>
              <a:t>Gastos agrícolas</a:t>
            </a:r>
          </a:p>
          <a:p>
            <a:r>
              <a:rPr lang="es-ES" sz="2000" dirty="0" smtClean="0"/>
              <a:t>Alquiler tierra</a:t>
            </a:r>
          </a:p>
          <a:p>
            <a:r>
              <a:rPr lang="es-ES" sz="2000" dirty="0" smtClean="0"/>
              <a:t>Seguro  e impuesto coche</a:t>
            </a:r>
          </a:p>
          <a:p>
            <a:r>
              <a:rPr lang="es-ES" sz="2000" dirty="0" smtClean="0"/>
              <a:t>ITV</a:t>
            </a:r>
            <a:endParaRPr lang="es-ES" sz="2000" dirty="0"/>
          </a:p>
        </p:txBody>
      </p:sp>
      <p:sp>
        <p:nvSpPr>
          <p:cNvPr id="9" name="5 Marcador de contenido"/>
          <p:cNvSpPr txBox="1">
            <a:spLocks/>
          </p:cNvSpPr>
          <p:nvPr/>
        </p:nvSpPr>
        <p:spPr bwMode="auto">
          <a:xfrm>
            <a:off x="253966" y="4494217"/>
            <a:ext cx="4595814" cy="2616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es-E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Cuotas cooperativistas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lang="es-ES" sz="2000" kern="0" dirty="0" smtClean="0">
                <a:solidFill>
                  <a:srgbClr val="000000"/>
                </a:solidFill>
                <a:latin typeface="+mn-lt"/>
              </a:rPr>
              <a:t>Fiestas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es-E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Actividades extra (p.</a:t>
            </a:r>
            <a:r>
              <a:rPr kumimoji="0" lang="es-E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ej. Sorteo navideño)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lang="es-ES" sz="2000" kern="0" baseline="0" dirty="0" smtClean="0">
                <a:solidFill>
                  <a:srgbClr val="000000"/>
                </a:solidFill>
                <a:latin typeface="+mn-lt"/>
              </a:rPr>
              <a:t>Donaciones</a:t>
            </a:r>
            <a:endParaRPr lang="es-ES" sz="2000" kern="0" dirty="0" smtClean="0">
              <a:solidFill>
                <a:srgbClr val="000000"/>
              </a:solidFill>
              <a:latin typeface="+mn-lt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lang="es-ES" sz="2000" kern="0" baseline="0" dirty="0" smtClean="0">
                <a:solidFill>
                  <a:srgbClr val="000000"/>
                </a:solidFill>
                <a:latin typeface="+mn-lt"/>
              </a:rPr>
              <a:t>Aportaciones furgoneta</a:t>
            </a:r>
          </a:p>
        </p:txBody>
      </p:sp>
      <p:sp>
        <p:nvSpPr>
          <p:cNvPr id="10" name="3 Marcador de texto"/>
          <p:cNvSpPr txBox="1">
            <a:spLocks/>
          </p:cNvSpPr>
          <p:nvPr/>
        </p:nvSpPr>
        <p:spPr bwMode="auto">
          <a:xfrm>
            <a:off x="754032" y="3636961"/>
            <a:ext cx="4500594" cy="704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s-E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Entradas variables	</a:t>
            </a:r>
            <a:endParaRPr kumimoji="0" lang="es-E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3 Marcador de texto"/>
          <p:cNvSpPr txBox="1">
            <a:spLocks/>
          </p:cNvSpPr>
          <p:nvPr/>
        </p:nvSpPr>
        <p:spPr bwMode="auto">
          <a:xfrm>
            <a:off x="5254626" y="3636961"/>
            <a:ext cx="4452938" cy="704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s-E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Salidas</a:t>
            </a:r>
            <a:r>
              <a:rPr kumimoji="0" lang="es-ES" sz="36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variables</a:t>
            </a:r>
            <a:r>
              <a:rPr kumimoji="0" lang="es-E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s-E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5 Marcador de contenido"/>
          <p:cNvSpPr txBox="1">
            <a:spLocks/>
          </p:cNvSpPr>
          <p:nvPr/>
        </p:nvSpPr>
        <p:spPr bwMode="auto">
          <a:xfrm>
            <a:off x="5040312" y="4422779"/>
            <a:ext cx="4452938" cy="24733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marL="342900" indent="-342900" eaLnBrk="0">
              <a:spcAft>
                <a:spcPts val="1425"/>
              </a:spcAft>
              <a:buFont typeface="Arial" pitchFamily="34" charset="0"/>
              <a:buChar char="•"/>
              <a:defRPr/>
            </a:pPr>
            <a:r>
              <a:rPr lang="es-ES" sz="2000" kern="0" dirty="0" smtClean="0">
                <a:solidFill>
                  <a:srgbClr val="000000"/>
                </a:solidFill>
              </a:rPr>
              <a:t> Vehículo y averías</a:t>
            </a:r>
            <a:endParaRPr lang="es-ES" sz="2000" kern="0" dirty="0" smtClean="0">
              <a:solidFill>
                <a:srgbClr val="000000"/>
              </a:solidFill>
              <a:latin typeface="+mn-lt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es-E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Gestión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endParaRPr kumimoji="0" lang="es-E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13 Conector recto"/>
          <p:cNvCxnSpPr/>
          <p:nvPr/>
        </p:nvCxnSpPr>
        <p:spPr bwMode="auto">
          <a:xfrm rot="5400000">
            <a:off x="1117599" y="3779837"/>
            <a:ext cx="7559675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15 Conector recto"/>
          <p:cNvCxnSpPr/>
          <p:nvPr/>
        </p:nvCxnSpPr>
        <p:spPr bwMode="auto">
          <a:xfrm>
            <a:off x="0" y="3636961"/>
            <a:ext cx="10080625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Marcador de contenido"/>
          <p:cNvSpPr txBox="1">
            <a:spLocks/>
          </p:cNvSpPr>
          <p:nvPr/>
        </p:nvSpPr>
        <p:spPr bwMode="auto">
          <a:xfrm>
            <a:off x="468280" y="5494349"/>
            <a:ext cx="4452938" cy="161606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lang="es-ES" sz="2400" kern="0" baseline="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3 Marcador de texto"/>
          <p:cNvSpPr txBox="1">
            <a:spLocks/>
          </p:cNvSpPr>
          <p:nvPr/>
        </p:nvSpPr>
        <p:spPr bwMode="auto">
          <a:xfrm>
            <a:off x="0" y="3208333"/>
            <a:ext cx="4254494" cy="92869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s-ES" sz="3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5 Marcador de contenido"/>
          <p:cNvSpPr txBox="1">
            <a:spLocks/>
          </p:cNvSpPr>
          <p:nvPr/>
        </p:nvSpPr>
        <p:spPr bwMode="auto">
          <a:xfrm>
            <a:off x="4468808" y="4279903"/>
            <a:ext cx="2071702" cy="8572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es-E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30 Título"/>
          <p:cNvSpPr>
            <a:spLocks noGrp="1"/>
          </p:cNvSpPr>
          <p:nvPr>
            <p:ph type="ctrTitle"/>
          </p:nvPr>
        </p:nvSpPr>
        <p:spPr>
          <a:xfrm>
            <a:off x="539718" y="1779573"/>
            <a:ext cx="8785257" cy="3571900"/>
          </a:xfrm>
        </p:spPr>
        <p:txBody>
          <a:bodyPr/>
          <a:lstStyle/>
          <a:p>
            <a:r>
              <a:rPr lang="es-ES" dirty="0" smtClean="0"/>
              <a:t>Ingresos totales del año: 20.529,72€ 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Gastos totales del año: </a:t>
            </a:r>
            <a:br>
              <a:rPr lang="es-ES" dirty="0" smtClean="0"/>
            </a:br>
            <a:r>
              <a:rPr lang="es-ES" dirty="0" smtClean="0"/>
              <a:t>18.725,20 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Algunos datos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400" dirty="0" smtClean="0"/>
              <a:t>Este año agrícola no se pudo contratar a nadie para dar apoyo en huerta en verano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es-ES" sz="2400" dirty="0" smtClean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400" dirty="0" smtClean="0"/>
              <a:t>Los ingresos por papeletas este año agrícola es similar al obtenido con la suma de las fiestas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None/>
            </a:pPr>
            <a:endParaRPr lang="es-ES" sz="2400" dirty="0" smtClean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ES" sz="2400" dirty="0" smtClean="0"/>
              <a:t>Durante este año agrícola (2016-2017) se empezará a devolver los préstamos que se hicieron para poder comprar la furgoneta el año pasado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es-ES" sz="24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37017</TotalTime>
  <Words>137</Words>
  <PresentationFormat>Personalizado</PresentationFormat>
  <Paragraphs>36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Diseño predeterminado</vt:lpstr>
      <vt:lpstr>   </vt:lpstr>
      <vt:lpstr>Entradas de dinero (euros)</vt:lpstr>
      <vt:lpstr>Salidas de dinero (euros)</vt:lpstr>
      <vt:lpstr>Diapositiva 4</vt:lpstr>
      <vt:lpstr>Ingresos totales del año: 20.529,72€   Gastos totales del año:  18.725,20  </vt:lpstr>
      <vt:lpstr>Algunos datos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Mariangela Sugliani</dc:creator>
  <cp:lastModifiedBy>Sonia</cp:lastModifiedBy>
  <cp:revision>158</cp:revision>
  <cp:lastPrinted>1601-01-01T00:00:00Z</cp:lastPrinted>
  <dcterms:created xsi:type="dcterms:W3CDTF">2012-10-05T08:58:42Z</dcterms:created>
  <dcterms:modified xsi:type="dcterms:W3CDTF">2017-01-08T18:51:39Z</dcterms:modified>
</cp:coreProperties>
</file>