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75" r:id="rId4"/>
    <p:sldId id="269" r:id="rId5"/>
    <p:sldId id="270" r:id="rId6"/>
    <p:sldId id="257" r:id="rId7"/>
    <p:sldId id="271" r:id="rId8"/>
    <p:sldId id="272" r:id="rId9"/>
    <p:sldId id="258" r:id="rId10"/>
    <p:sldId id="273" r:id="rId11"/>
    <p:sldId id="274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200"/>
    <a:srgbClr val="005800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97183" autoAdjust="0"/>
  </p:normalViewPr>
  <p:slideViewPr>
    <p:cSldViewPr>
      <p:cViewPr varScale="1">
        <p:scale>
          <a:sx n="77" d="100"/>
          <a:sy n="77" d="100"/>
        </p:scale>
        <p:origin x="-9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B794B-AD2B-4C09-8607-BE531AB7A1F2}" type="datetimeFigureOut">
              <a:rPr lang="es-ES" smtClean="0"/>
              <a:pPr/>
              <a:t>30/08/2011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E6ED8-D51F-4DD7-BCEC-8AB9CE13C4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A786C-E112-41D9-BA56-4A8E0D476FB5}" type="datetimeFigureOut">
              <a:rPr lang="es-ES" smtClean="0"/>
              <a:pPr/>
              <a:t>30/08/2011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7A44-CFB8-441B-A3C0-55D5CF7CAA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A786C-E112-41D9-BA56-4A8E0D476FB5}" type="datetimeFigureOut">
              <a:rPr lang="es-ES" smtClean="0"/>
              <a:pPr/>
              <a:t>30/08/2011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7A44-CFB8-441B-A3C0-55D5CF7CAA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A786C-E112-41D9-BA56-4A8E0D476FB5}" type="datetimeFigureOut">
              <a:rPr lang="es-ES" smtClean="0"/>
              <a:pPr/>
              <a:t>30/08/2011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7A44-CFB8-441B-A3C0-55D5CF7CAA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A786C-E112-41D9-BA56-4A8E0D476FB5}" type="datetimeFigureOut">
              <a:rPr lang="es-ES" smtClean="0"/>
              <a:pPr/>
              <a:t>30/08/2011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7A44-CFB8-441B-A3C0-55D5CF7CAA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A786C-E112-41D9-BA56-4A8E0D476FB5}" type="datetimeFigureOut">
              <a:rPr lang="es-ES" smtClean="0"/>
              <a:pPr/>
              <a:t>30/08/2011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7A44-CFB8-441B-A3C0-55D5CF7CAA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A786C-E112-41D9-BA56-4A8E0D476FB5}" type="datetimeFigureOut">
              <a:rPr lang="es-ES" smtClean="0"/>
              <a:pPr/>
              <a:t>30/08/2011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7A44-CFB8-441B-A3C0-55D5CF7CAA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A786C-E112-41D9-BA56-4A8E0D476FB5}" type="datetimeFigureOut">
              <a:rPr lang="es-ES" smtClean="0"/>
              <a:pPr/>
              <a:t>30/08/2011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7A44-CFB8-441B-A3C0-55D5CF7CAA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A786C-E112-41D9-BA56-4A8E0D476FB5}" type="datetimeFigureOut">
              <a:rPr lang="es-ES" smtClean="0"/>
              <a:pPr/>
              <a:t>30/08/2011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7A44-CFB8-441B-A3C0-55D5CF7CAA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A786C-E112-41D9-BA56-4A8E0D476FB5}" type="datetimeFigureOut">
              <a:rPr lang="es-ES" smtClean="0"/>
              <a:pPr/>
              <a:t>30/08/2011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7A44-CFB8-441B-A3C0-55D5CF7CAA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A786C-E112-41D9-BA56-4A8E0D476FB5}" type="datetimeFigureOut">
              <a:rPr lang="es-ES" smtClean="0"/>
              <a:pPr/>
              <a:t>30/08/2011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7A44-CFB8-441B-A3C0-55D5CF7CAA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A786C-E112-41D9-BA56-4A8E0D476FB5}" type="datetimeFigureOut">
              <a:rPr lang="es-ES" smtClean="0"/>
              <a:pPr/>
              <a:t>30/08/2011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7A44-CFB8-441B-A3C0-55D5CF7CAA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A786C-E112-41D9-BA56-4A8E0D476FB5}" type="datetimeFigureOut">
              <a:rPr lang="es-ES" smtClean="0"/>
              <a:pPr/>
              <a:t>30/08/2011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17A44-CFB8-441B-A3C0-55D5CF7CAA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0" y="27384"/>
            <a:ext cx="9144000" cy="685800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97360" y="4941168"/>
            <a:ext cx="7846640" cy="1470025"/>
          </a:xfrm>
        </p:spPr>
        <p:txBody>
          <a:bodyPr>
            <a:noAutofit/>
          </a:bodyPr>
          <a:lstStyle/>
          <a:p>
            <a:pPr algn="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Proyecto de Granja Avícola Tradicional</a:t>
            </a:r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El Majadal</a:t>
            </a:r>
            <a:b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</a:t>
            </a:r>
            <a:r>
              <a:rPr lang="es-E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Maello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Ávila)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7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Otros</a:t>
            </a:r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611560" y="1772816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Datación: </a:t>
            </a:r>
            <a:r>
              <a:rPr lang="es-ES" sz="3200" dirty="0" smtClean="0"/>
              <a:t>Han estado mirando un sistema sencillo para la datación de los huevos con tinta ecológica.</a:t>
            </a:r>
          </a:p>
          <a:p>
            <a:r>
              <a:rPr lang="es-ES" sz="3200" b="1" dirty="0" smtClean="0"/>
              <a:t>Hueveras: </a:t>
            </a:r>
            <a:r>
              <a:rPr lang="es-ES" sz="3200" dirty="0" smtClean="0"/>
              <a:t>la de media docena cuesta 0,25 €, serían de ida y huerta.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497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¿Qué nos queda por hacer?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Acordar un precio con las productoras, entre 1,75 y 2,15 euros la media docena.</a:t>
            </a:r>
          </a:p>
          <a:p>
            <a:r>
              <a:rPr lang="es-ES" dirty="0" smtClean="0"/>
              <a:t>Hacer una estimación en cada grupo de cuántos huevos consumiríamos quincenalmente.</a:t>
            </a:r>
          </a:p>
          <a:p>
            <a:r>
              <a:rPr lang="es-ES" dirty="0" smtClean="0"/>
              <a:t>Acordar con las productoras una distribución quincenal.</a:t>
            </a:r>
          </a:p>
          <a:p>
            <a:r>
              <a:rPr lang="es-ES" dirty="0" smtClean="0"/>
              <a:t>Ver formas de distribución.</a:t>
            </a:r>
          </a:p>
          <a:p>
            <a:r>
              <a:rPr lang="es-ES" dirty="0" smtClean="0"/>
              <a:t>Empezar a asumir la producción, o parte de ella, en cuanto las gallinas pongan.</a:t>
            </a:r>
          </a:p>
          <a:p>
            <a:r>
              <a:rPr lang="es-ES" dirty="0" smtClean="0"/>
              <a:t>Volver a visitar el proyecto.</a:t>
            </a:r>
          </a:p>
          <a:p>
            <a:r>
              <a:rPr lang="es-ES" dirty="0" smtClean="0"/>
              <a:t>El proceso en el Puchero: ¿se decide en septiembre? ¿se invita en septiembre a las productoras, o en las jornadas del 22 de octubre? ¿primera evaluación en diciembre?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Nave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-1059" y="0"/>
            <a:ext cx="9145059" cy="6858794"/>
          </a:xfrm>
        </p:spPr>
      </p:pic>
      <p:sp>
        <p:nvSpPr>
          <p:cNvPr id="9" name="8 CuadroTexto"/>
          <p:cNvSpPr txBox="1"/>
          <p:nvPr/>
        </p:nvSpPr>
        <p:spPr>
          <a:xfrm>
            <a:off x="179512" y="332656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¿Quiénes son?</a:t>
            </a:r>
            <a:endParaRPr lang="es-E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115616" y="2060848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Cristina</a:t>
            </a:r>
            <a:endParaRPr lang="es-ES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804248" y="2204864"/>
            <a:ext cx="2339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Pilar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99592" y="4365104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Lucía</a:t>
            </a:r>
            <a:endParaRPr lang="es-E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467544" y="47667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El proyecto está basado en:</a:t>
            </a:r>
            <a:endParaRPr lang="es-ES" sz="40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6" y="1772817"/>
            <a:ext cx="8424936" cy="477053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 smtClean="0"/>
              <a:t> 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respeto 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las gallinas, su integridad física y 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 periodos de producción 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crianza en un entorno abierto donde se puedan mover con libertad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alimentación basada en productos naturales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creación de un puesto de trabajo 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digno 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una mujer 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(Pilar) en 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entorno 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rural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Trato directo con l*s consumidor*s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Comercialización de los excrementos como abono para huertas y jardines</a:t>
            </a:r>
          </a:p>
          <a:p>
            <a:pPr>
              <a:buFont typeface="Arial" pitchFamily="34" charset="0"/>
              <a:buChar char="•"/>
            </a:pP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323512" cy="6858000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Marcador de contenido" descr="Ale en la finca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5000" contrast="-5000"/>
          </a:blip>
          <a:stretch>
            <a:fillRect/>
          </a:stretch>
        </p:blipFill>
        <p:spPr>
          <a:xfrm>
            <a:off x="0" y="0"/>
            <a:ext cx="9323512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725144"/>
            <a:ext cx="8892480" cy="1728192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Estuvimos viendo las futuras instalaciones y echamos una mano en la retirada de malas hierbas de la finca.</a:t>
            </a:r>
            <a:endParaRPr lang="es-E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nstalaciones El Majadal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Quieren poner 300 gallinas,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número que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podría ampliarse, pero sin llegar a una gran producción. 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87624" y="3933056"/>
            <a:ext cx="7956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Saldrían 80 docenas a la semana.</a:t>
            </a:r>
            <a:endParaRPr lang="es-E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1520" y="522920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Dependiendo del papeleo esperan         poder 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empezar en 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septiembre u octubre.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s-E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57200" y="116601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3528" y="332656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Para que el proyecto salga, necesitan poder distribuir las 80 docenas semanales</a:t>
            </a:r>
            <a:endParaRPr lang="es-ES" sz="28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755576" y="1700808"/>
            <a:ext cx="7272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Están en contacto con:</a:t>
            </a:r>
          </a:p>
          <a:p>
            <a:endParaRPr lang="es-ES" sz="2800" dirty="0" smtClean="0"/>
          </a:p>
          <a:p>
            <a:pPr>
              <a:buFontTx/>
              <a:buChar char="-"/>
            </a:pPr>
            <a:r>
              <a:rPr lang="es-ES" sz="2800" dirty="0" smtClean="0"/>
              <a:t> La Red Agroecológica de Lavapiés</a:t>
            </a:r>
          </a:p>
          <a:p>
            <a:pPr>
              <a:buFontTx/>
              <a:buChar char="-"/>
            </a:pPr>
            <a:r>
              <a:rPr lang="es-ES" sz="2800" dirty="0" smtClean="0"/>
              <a:t> El Puchero</a:t>
            </a:r>
            <a:endParaRPr lang="es-ES" sz="28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79512" y="4005064"/>
            <a:ext cx="8784976" cy="2092881"/>
          </a:xfrm>
          <a:prstGeom prst="rect">
            <a:avLst/>
          </a:prstGeom>
          <a:noFill/>
          <a:ln w="57150" cap="rnd">
            <a:solidFill>
              <a:srgbClr val="FFC000"/>
            </a:solidFill>
            <a:bevel/>
          </a:ln>
          <a:effectLst/>
        </p:spPr>
        <p:txBody>
          <a:bodyPr wrap="square" rtlCol="0">
            <a:spAutoFit/>
          </a:bodyPr>
          <a:lstStyle/>
          <a:p>
            <a:r>
              <a:rPr lang="es-ES" sz="2600" b="1" dirty="0" smtClean="0"/>
              <a:t>Propuesta:  </a:t>
            </a:r>
          </a:p>
          <a:p>
            <a:r>
              <a:rPr lang="es-ES" sz="2600" dirty="0" smtClean="0"/>
              <a:t>Pueden empezar a servir a los grupos del Puchero que quieran asumirlo quincenalmente mientras se asienta el proyecto. </a:t>
            </a:r>
          </a:p>
          <a:p>
            <a:r>
              <a:rPr lang="es-ES" sz="2600" dirty="0" smtClean="0"/>
              <a:t>Desde septiembre a enero se verían las dificultades que vayan surgiendo (cantidades, condiciones climatológicas, papeleo, </a:t>
            </a:r>
            <a:r>
              <a:rPr lang="es-ES" sz="2600" dirty="0" err="1" smtClean="0"/>
              <a:t>etc</a:t>
            </a:r>
            <a:r>
              <a:rPr lang="es-ES" sz="2600" dirty="0" smtClean="0"/>
              <a:t>)</a:t>
            </a:r>
            <a:endParaRPr lang="es-E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Echamos cuentas de los posibles precios</a:t>
            </a:r>
            <a:endParaRPr lang="es-ES" sz="36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19256" cy="3629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2054814"/>
                <a:gridCol w="2054814"/>
                <a:gridCol w="2054814"/>
                <a:gridCol w="2054814"/>
              </a:tblGrid>
              <a:tr h="62657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/>
                        <a:t>Cantidad de gallinas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/>
                        <a:t>Producción semanal (docenas)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/>
                        <a:t>Precio por docena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/>
                        <a:t>Asignación </a:t>
                      </a:r>
                      <a:r>
                        <a:rPr lang="es-ES" sz="2000" u="none" strike="noStrike" dirty="0" smtClean="0"/>
                        <a:t>resultante*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530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/>
                        <a:t>300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/>
                        <a:t>80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/>
                        <a:t>3,25 €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 dirty="0" smtClean="0"/>
                        <a:t>490 </a:t>
                      </a:r>
                      <a:r>
                        <a:rPr lang="es-ES" sz="2000" u="none" strike="noStrike" dirty="0" smtClean="0"/>
                        <a:t>€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530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 dirty="0"/>
                        <a:t>3,60 €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 dirty="0" smtClean="0"/>
                        <a:t>605 </a:t>
                      </a:r>
                      <a:r>
                        <a:rPr lang="es-ES" sz="2000" u="none" strike="noStrike" dirty="0"/>
                        <a:t>€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530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 dirty="0"/>
                        <a:t>4,00 €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 dirty="0" smtClean="0"/>
                        <a:t>740 </a:t>
                      </a:r>
                      <a:r>
                        <a:rPr lang="es-ES" sz="2000" u="none" strike="noStrike" dirty="0"/>
                        <a:t>€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530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 dirty="0"/>
                        <a:t>4,25 €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 dirty="0" smtClean="0"/>
                        <a:t>820 </a:t>
                      </a:r>
                      <a:r>
                        <a:rPr lang="es-ES" sz="2000" u="none" strike="noStrike" dirty="0"/>
                        <a:t>€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530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 smtClean="0"/>
                        <a:t>400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 smtClean="0"/>
                        <a:t>110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 dirty="0"/>
                        <a:t>3,25 €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 dirty="0" smtClean="0"/>
                        <a:t>670 </a:t>
                      </a:r>
                      <a:r>
                        <a:rPr lang="es-ES" sz="2000" u="none" strike="noStrike" dirty="0" smtClean="0"/>
                        <a:t>€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530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 dirty="0"/>
                        <a:t>3,60 €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 dirty="0" smtClean="0"/>
                        <a:t>825 </a:t>
                      </a:r>
                      <a:r>
                        <a:rPr lang="es-ES" sz="2000" u="none" strike="noStrike" dirty="0"/>
                        <a:t>€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530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 dirty="0"/>
                        <a:t>4,00 €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 dirty="0" smtClean="0"/>
                        <a:t>1000 </a:t>
                      </a:r>
                      <a:r>
                        <a:rPr lang="es-ES" sz="2000" u="none" strike="noStrike" dirty="0"/>
                        <a:t>€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530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 dirty="0"/>
                        <a:t>4,25 €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 dirty="0" smtClean="0"/>
                        <a:t>1120 </a:t>
                      </a:r>
                      <a:r>
                        <a:rPr lang="es-ES" sz="2000" u="none" strike="noStrike" dirty="0"/>
                        <a:t>€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251520" y="5589240"/>
            <a:ext cx="84969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Su mayor fuente de gastos es el pienso ecológico (imprescindible en invierno, cuando no hay bichitos que comer), piensan resolverlo a largo plazo produciéndolo ellas mismas</a:t>
            </a:r>
            <a:r>
              <a:rPr lang="es-ES" dirty="0" smtClean="0"/>
              <a:t>.</a:t>
            </a:r>
          </a:p>
          <a:p>
            <a:pPr algn="ctr"/>
            <a:endParaRPr lang="es-ES" sz="1600" dirty="0" smtClean="0"/>
          </a:p>
          <a:p>
            <a:r>
              <a:rPr lang="es-ES" sz="1600" dirty="0" smtClean="0"/>
              <a:t>*Habría que descontar el sello de autónoma, que son 250 €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25000" contrast="-30000"/>
          </a:blip>
          <a:srcRect/>
          <a:stretch>
            <a:fillRect/>
          </a:stretch>
        </p:blipFill>
        <p:spPr bwMode="auto">
          <a:xfrm>
            <a:off x="251520" y="260648"/>
            <a:ext cx="8568952" cy="631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transporte aún no está claro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sz="3600" dirty="0" smtClean="0"/>
              <a:t>Cristina puede traer las docenas a Madrid, pero </a:t>
            </a:r>
            <a:r>
              <a:rPr lang="es-ES" sz="3600" b="1" dirty="0" smtClean="0"/>
              <a:t>es imposible el reparto grupo por grupo</a:t>
            </a:r>
            <a:r>
              <a:rPr lang="es-ES" sz="3600" dirty="0" smtClean="0"/>
              <a:t>. </a:t>
            </a:r>
          </a:p>
          <a:p>
            <a:pPr>
              <a:buNone/>
            </a:pPr>
            <a:r>
              <a:rPr lang="es-ES" sz="3600" dirty="0" smtClean="0"/>
              <a:t>¿Se podría distribuir desde Tabacalera? ¿O desde La </a:t>
            </a:r>
            <a:r>
              <a:rPr lang="es-ES" sz="3600" dirty="0" err="1" smtClean="0"/>
              <a:t>Elipa</a:t>
            </a:r>
            <a:r>
              <a:rPr lang="es-ES" sz="3600" dirty="0" smtClean="0"/>
              <a:t>? </a:t>
            </a:r>
          </a:p>
          <a:p>
            <a:pPr>
              <a:buNone/>
            </a:pPr>
            <a:r>
              <a:rPr lang="es-ES" sz="3600" dirty="0" smtClean="0"/>
              <a:t>A los grupos que están en la RAC, les podrían servir desde La </a:t>
            </a:r>
            <a:r>
              <a:rPr lang="es-ES" sz="3600" dirty="0" err="1" smtClean="0"/>
              <a:t>Elipa</a:t>
            </a:r>
            <a:r>
              <a:rPr lang="es-ES" sz="3600" dirty="0" smtClean="0"/>
              <a:t>, pero tendrían que hablar con el transportista que distribuye dentro de Madrid.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0" y="1166019"/>
            <a:ext cx="9144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productoras apuestan por la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certificación participativa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(l*s consumidor*s “avalan” el proyecto)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sólo optarían por la oficial si tuviesen que distribuir a tiendas.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dijimos que en el Puchero no se exige ninguna certificación.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131840" y="260648"/>
            <a:ext cx="3024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200" b="1" dirty="0" smtClean="0"/>
              <a:t>Certificación</a:t>
            </a:r>
            <a:endParaRPr lang="es-ES" sz="4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563</Words>
  <Application>Microsoft Office PowerPoint</Application>
  <PresentationFormat>Presentación en pantalla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Proyecto de Granja Avícola Tradicional El Majadal (Maello, Ávila)</vt:lpstr>
      <vt:lpstr>Diapositiva 2</vt:lpstr>
      <vt:lpstr>Diapositiva 3</vt:lpstr>
      <vt:lpstr>Estuvimos viendo las futuras instalaciones y echamos una mano en la retirada de malas hierbas de la finca.</vt:lpstr>
      <vt:lpstr> Quieren poner 300 gallinas, número que podría ampliarse, pero sin llegar a una gran producción. </vt:lpstr>
      <vt:lpstr>Diapositiva 6</vt:lpstr>
      <vt:lpstr>Echamos cuentas de los posibles precios</vt:lpstr>
      <vt:lpstr>El transporte aún no está claro</vt:lpstr>
      <vt:lpstr>Diapositiva 9</vt:lpstr>
      <vt:lpstr>Otros</vt:lpstr>
      <vt:lpstr>¿Qué nos queda por hacer?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 Granja Avícola Tradicional</dc:title>
  <dc:creator>Cristina</dc:creator>
  <cp:lastModifiedBy>Diana</cp:lastModifiedBy>
  <cp:revision>64</cp:revision>
  <dcterms:created xsi:type="dcterms:W3CDTF">2011-04-30T18:37:30Z</dcterms:created>
  <dcterms:modified xsi:type="dcterms:W3CDTF">2011-08-30T11:10:10Z</dcterms:modified>
</cp:coreProperties>
</file>